
<file path=[Content_Types].xml><?xml version="1.0" encoding="utf-8"?>
<Types xmlns="http://schemas.openxmlformats.org/package/2006/content-types">
  <Default ContentType="application/x-fontdata" Extension="fntdata"/>
  <Default ContentType="image/png" Extension="png"/>
  <Default ContentType="application/vnd.openxmlformats-package.relationships+xml" Extension="rels"/>
  <Default ContentType="application/xml" Extension="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s>
</file>

<file path=ppt/presentation.xml><?xml version="1.0" encoding="utf-8"?>
<p:presentation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autoCompressPictures="0" embedTrueTypeFonts="1" saveSubsetFonts="1" strictFirstAndLastChars="0">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x="9144000" cy="6858000"/>
  <p:notesSz cx="6858000" cy="9144000"/>
  <p:embeddedFontLst>
    <p:embeddedFont>
      <p:font typeface="Open Sans ExtraBold"/>
      <p:bold r:id="rId15"/>
      <p:boldItalic r:id="rId16"/>
    </p:embeddedFont>
    <p:embeddedFont>
      <p:font typeface="Open Sans"/>
      <p:regular r:id="rId17"/>
      <p:bold r:id="rId18"/>
      <p:italic r:id="rId19"/>
      <p:boldItalic r:id="rId20"/>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0DA77E2-B04F-4AF2-88E0-30E37B78DB5E}">
  <a:tblStyle styleId="{00DA77E2-B04F-4AF2-88E0-30E37B78DB5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Relationships xmlns="http://schemas.openxmlformats.org/package/2006/relationships"><Relationship Id="rId1" Target="theme/theme2.xml" Type="http://schemas.openxmlformats.org/officeDocument/2006/relationships/theme"/><Relationship Id="rId10" Target="slides/slide4.xml" Type="http://schemas.openxmlformats.org/officeDocument/2006/relationships/slide"/><Relationship Id="rId11" Target="slides/slide5.xml" Type="http://schemas.openxmlformats.org/officeDocument/2006/relationships/slide"/><Relationship Id="rId12" Target="slides/slide6.xml" Type="http://schemas.openxmlformats.org/officeDocument/2006/relationships/slide"/><Relationship Id="rId13" Target="slides/slide7.xml" Type="http://schemas.openxmlformats.org/officeDocument/2006/relationships/slide"/><Relationship Id="rId14" Target="slides/slide8.xml" Type="http://schemas.openxmlformats.org/officeDocument/2006/relationships/slide"/><Relationship Id="rId15" Target="fonts/OpenSansExtraBold-bold.fntdata" Type="http://schemas.openxmlformats.org/officeDocument/2006/relationships/font"/><Relationship Id="rId16" Target="fonts/OpenSansExtraBold-boldItalic.fntdata" Type="http://schemas.openxmlformats.org/officeDocument/2006/relationships/font"/><Relationship Id="rId17" Target="fonts/OpenSans-regular.fntdata" Type="http://schemas.openxmlformats.org/officeDocument/2006/relationships/font"/><Relationship Id="rId18" Target="fonts/OpenSans-bold.fntdata" Type="http://schemas.openxmlformats.org/officeDocument/2006/relationships/font"/><Relationship Id="rId19" Target="fonts/OpenSans-italic.fntdata" Type="http://schemas.openxmlformats.org/officeDocument/2006/relationships/font"/><Relationship Id="rId2" Target="viewProps.xml" Type="http://schemas.openxmlformats.org/officeDocument/2006/relationships/viewProps"/><Relationship Id="rId20" Target="fonts/OpenSans-boldItalic.fntdata" Type="http://schemas.openxmlformats.org/officeDocument/2006/relationships/font"/><Relationship Id="rId3" Target="presProps.xml" Type="http://schemas.openxmlformats.org/officeDocument/2006/relationships/presProps"/><Relationship Id="rId4" Target="tableStyles.xml" Type="http://schemas.openxmlformats.org/officeDocument/2006/relationships/tableStyles"/><Relationship Id="rId5" Target="slideMasters/slideMaster1.xml" Type="http://schemas.openxmlformats.org/officeDocument/2006/relationships/slideMaster"/><Relationship Id="rId6" Target="notesMasters/notesMaster1.xml" Type="http://schemas.openxmlformats.org/officeDocument/2006/relationships/notesMaster"/><Relationship Id="rId7" Target="slides/slide1.xml" Type="http://schemas.openxmlformats.org/officeDocument/2006/relationships/slide"/><Relationship Id="rId8" Target="slides/slide2.xml" Type="http://schemas.openxmlformats.org/officeDocument/2006/relationships/slide"/><Relationship Id="rId9" Target="slides/slide3.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p:nvPr>
            <p:ph idx="1" type="body"/>
          </p:nvPr>
        </p:nvSpPr>
        <p:spPr>
          <a:xfrm>
            <a:off x="685800" y="4343400"/>
            <a:ext cx="5486400" cy="4114800"/>
          </a:xfrm>
          <a:prstGeom prst="rect">
            <a:avLst/>
          </a:prstGeom>
          <a:noFill/>
          <a:ln>
            <a:noFill/>
          </a:ln>
        </p:spPr>
        <p:txBody>
          <a:bodyPr anchor="t" anchorCtr="0" bIns="91425" lIns="91425"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https://novaescola.org.br/conteudo/2590/gramatica-sem-decoreba" TargetMode="External" Type="http://schemas.openxmlformats.org/officeDocument/2006/relationships/hyperlink"/><Relationship Id="rId3" Target="http://www.aulete.com.br/site.php?mdl=gramatica" TargetMode="External" Type="http://schemas.openxmlformats.org/officeDocument/2006/relationships/hyperlink"/><Relationship Id="rId4" Target="http://www.scielo.br/pdf/rbla/v11n1/v11n1a05.pdf" TargetMode="External" Type="http://schemas.openxmlformats.org/officeDocument/2006/relationships/hyperlink"/><Relationship Id="rId5" Target="http://www.academia.org.br/nossa-lingua/busca-no-vocabulario" TargetMode="External" Type="http://schemas.openxmlformats.org/officeDocument/2006/relationships/hyperlink"/></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https://nova-escola-producao.s3.amazonaws.com/gCcud2UxHxhf724aGUMcfksKUetHJa3jyf4W7vP7jPyHQN9aSpu6dRT5Q62X/atividade-para-impressao-whatsapp-com-emojis-lpo6-06ats03.pdf" TargetMode="External" Type="http://schemas.openxmlformats.org/officeDocument/2006/relationships/hyperlink"/></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https://nova-escola-producao.s3.amazonaws.com/gCcud2UxHxhf724aGUMcfksKUetHJa3jyf4W7vP7jPyHQN9aSpu6dRT5Q62X/atividade-para-impressao-whatsapp-com-emojis-lpo6-06ats03.pdf" TargetMode="External" Type="http://schemas.openxmlformats.org/officeDocument/2006/relationships/hyperlink"/></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https://nova-escola-producao.s3.amazonaws.com/murfbxfxRyqCqSGUGB2wzChZ2StKThQS6kWWbamfsXNAZAmY2T95Pk2AY7Hg/atividade-para-impressao-e-mail-lpo6-06ats03.pdf" TargetMode="External" Type="http://schemas.openxmlformats.org/officeDocument/2006/relationships/hyperlink"/></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s>
</file>

<file path=ppt/notesSlides/notesSlide1.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65" name="Shape 65"/>
        <p:cNvGrpSpPr/>
        <p:nvPr/>
      </p:nvGrpSpPr>
      <p:grpSpPr>
        <a:xfrm>
          <a:off x="0" y="0"/>
          <a:ext cx="0" cy="0"/>
          <a:chOff x="0" y="0"/>
          <a:chExt cx="0" cy="0"/>
        </a:xfrm>
      </p:grpSpPr>
      <p:sp>
        <p:nvSpPr>
          <p:cNvPr id="66" name="Google Shape;66;g3a6df1d68f_0_7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a6df1d68f_0_79: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Sobre este plano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Este slide não deve ser apresentado para os alunos, ele apenas resume o conteúdo da aula para que você, professor, possa se planejar.</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Sobre esta aula</a:t>
            </a:r>
            <a:r>
              <a:rPr lang="pt-BR" sz="1000">
                <a:solidFill>
                  <a:schemeClr val="dk1"/>
                </a:solidFill>
                <a:latin typeface="Open Sans"/>
                <a:ea typeface="Open Sans"/>
                <a:cs typeface="Open Sans"/>
                <a:sym typeface="Open Sans"/>
              </a:rPr>
              <a:t>: Esta é a terceira aula de um conjunto de 3 planos de aula com foco em análise linguística e semiótica. A finalidade desse conjunto de planos é revisar os pontos de exclamação, interrogação e final por meio de suportes formais e informais.</a:t>
            </a:r>
            <a:endParaRPr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Materiais necessários</a:t>
            </a:r>
            <a:r>
              <a:rPr lang="pt-BR" sz="1000">
                <a:solidFill>
                  <a:schemeClr val="dk1"/>
                </a:solidFill>
                <a:latin typeface="Open Sans"/>
                <a:ea typeface="Open Sans"/>
                <a:cs typeface="Open Sans"/>
                <a:sym typeface="Open Sans"/>
              </a:rPr>
              <a:t>: Computador conectado à internet, projetor multimídia, tela,  quadro, caderno e cópias do texto. </a:t>
            </a:r>
            <a:endParaRPr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t/>
            </a:r>
            <a:endParaRPr i="1"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Dificuldades antecipadas</a:t>
            </a:r>
            <a:r>
              <a:rPr lang="pt-BR" sz="1000">
                <a:solidFill>
                  <a:schemeClr val="dk1"/>
                </a:solidFill>
                <a:latin typeface="Open Sans"/>
                <a:ea typeface="Open Sans"/>
                <a:cs typeface="Open Sans"/>
                <a:sym typeface="Open Sans"/>
              </a:rPr>
              <a:t>: Podem ocorrer questionamentos quanto à possibilidade de se utilizar distintos sinais de pontuação em uma mesma frase.  </a:t>
            </a:r>
            <a:endParaRPr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t/>
            </a:r>
            <a:endParaRPr i="1"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Atenção, professor:</a:t>
            </a:r>
            <a:r>
              <a:rPr lang="pt-BR" sz="1000">
                <a:solidFill>
                  <a:schemeClr val="dk1"/>
                </a:solidFill>
                <a:latin typeface="Open Sans"/>
                <a:ea typeface="Open Sans"/>
                <a:cs typeface="Open Sans"/>
                <a:sym typeface="Open Sans"/>
              </a:rPr>
              <a:t> A mensagem instantânea é um gênero de texto muito comum no cotidiano dos alunos e pode ser explorado na sala de aula. Esse gênero se caracteriza por apresentar </a:t>
            </a:r>
            <a:r>
              <a:rPr lang="pt-BR" sz="1000">
                <a:solidFill>
                  <a:schemeClr val="dk1"/>
                </a:solidFill>
                <a:highlight>
                  <a:schemeClr val="lt1"/>
                </a:highlight>
                <a:latin typeface="Open Sans"/>
                <a:ea typeface="Open Sans"/>
                <a:cs typeface="Open Sans"/>
                <a:sym typeface="Open Sans"/>
              </a:rPr>
              <a:t>diferentes elementos semióticos, como imagens (emojis, gifs, fotos, vídeos, sons (mensagem áudio) e escrita (mensagem de texto), suprimir alguns elementos como alguns fonemas e alguns sinais de pontuação que, em alguns casos, são substituídos pelos elementos semióticos ou ainda assumem outras funções no enunciado, compondo por exemplo, imagens chamadas de </a:t>
            </a:r>
            <a:r>
              <a:rPr i="1" lang="pt-BR" sz="1000">
                <a:solidFill>
                  <a:schemeClr val="dk1"/>
                </a:solidFill>
                <a:highlight>
                  <a:schemeClr val="lt1"/>
                </a:highlight>
                <a:latin typeface="Open Sans"/>
                <a:ea typeface="Open Sans"/>
                <a:cs typeface="Open Sans"/>
                <a:sym typeface="Open Sans"/>
              </a:rPr>
              <a:t>emoticons. </a:t>
            </a:r>
            <a:r>
              <a:rPr lang="pt-BR" sz="1000">
                <a:solidFill>
                  <a:schemeClr val="dk1"/>
                </a:solidFill>
                <a:highlight>
                  <a:schemeClr val="lt1"/>
                </a:highlight>
                <a:latin typeface="Open Sans"/>
                <a:ea typeface="Open Sans"/>
                <a:cs typeface="Open Sans"/>
                <a:sym typeface="Open Sans"/>
              </a:rPr>
              <a:t>Para saber mais sobre gêneros como esse, recomendamos que você leia:</a:t>
            </a:r>
            <a:endParaRPr sz="1000">
              <a:solidFill>
                <a:schemeClr val="dk1"/>
              </a:solidFill>
              <a:highlight>
                <a:schemeClr val="lt1"/>
              </a:highlight>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highlight>
                  <a:schemeClr val="lt1"/>
                </a:highlight>
                <a:latin typeface="Open Sans"/>
                <a:ea typeface="Open Sans"/>
                <a:cs typeface="Open Sans"/>
                <a:sym typeface="Open Sans"/>
              </a:rPr>
              <a:t>MARCUSCHI, L. A. Gêneros textuais emergentes no contexto da tecnologia digital. In: MARCUSCHI, L. A. &amp; XAVIER, A. C. Hipertexto e gêneros digitais: novas formas de construção de sentido. Rio de Janeiro: Lucerna, 2004. p. 13-67.</a:t>
            </a:r>
            <a:endParaRPr sz="1000">
              <a:solidFill>
                <a:schemeClr val="dk1"/>
              </a:solidFill>
              <a:highlight>
                <a:schemeClr val="lt1"/>
              </a:highlight>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t/>
            </a:r>
            <a:endParaRPr i="1"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Referências sobre o assunto</a:t>
            </a:r>
            <a:r>
              <a:rPr lang="pt-BR" sz="1000">
                <a:solidFill>
                  <a:schemeClr val="dk1"/>
                </a:solidFill>
                <a:latin typeface="Open Sans"/>
                <a:ea typeface="Open Sans"/>
                <a:cs typeface="Open Sans"/>
                <a:sym typeface="Open Sans"/>
              </a:rPr>
              <a:t>: </a:t>
            </a:r>
            <a:endParaRPr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t/>
            </a:r>
            <a:endParaRPr sz="1000">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lang="pt-BR" sz="1000">
                <a:latin typeface="Open Sans"/>
                <a:ea typeface="Open Sans"/>
                <a:cs typeface="Open Sans"/>
                <a:sym typeface="Open Sans"/>
              </a:rPr>
              <a:t>PAULINA, Iraci. </a:t>
            </a:r>
            <a:r>
              <a:rPr i="1" lang="pt-BR" sz="1000">
                <a:latin typeface="Open Sans"/>
                <a:ea typeface="Open Sans"/>
                <a:cs typeface="Open Sans"/>
                <a:sym typeface="Open Sans"/>
              </a:rPr>
              <a:t>Gramática sem decoreba. </a:t>
            </a:r>
            <a:r>
              <a:rPr lang="pt-BR" sz="1000">
                <a:latin typeface="Open Sans"/>
                <a:ea typeface="Open Sans"/>
                <a:cs typeface="Open Sans"/>
                <a:sym typeface="Open Sans"/>
              </a:rPr>
              <a:t> Disponível em: </a:t>
            </a:r>
            <a:endParaRPr sz="1000">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lang="pt-BR" sz="1000" u="sng">
                <a:latin typeface="Open Sans"/>
                <a:ea typeface="Open Sans"/>
                <a:cs typeface="Open Sans"/>
                <a:sym typeface="Open Sans"/>
                <a:hlinkClick r:id="rId2"/>
              </a:rPr>
              <a:t>https://novaescola.org.br/conteudo/2590/gramatica-sem-decoreba</a:t>
            </a:r>
            <a:r>
              <a:rPr lang="pt-BR" sz="1000">
                <a:latin typeface="Open Sans"/>
                <a:ea typeface="Open Sans"/>
                <a:cs typeface="Open Sans"/>
                <a:sym typeface="Open Sans"/>
              </a:rPr>
              <a:t> (acesso em 22/10/2018) </a:t>
            </a:r>
            <a:endParaRPr sz="1000">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lang="pt-BR" sz="1000">
                <a:latin typeface="Open Sans"/>
                <a:ea typeface="Open Sans"/>
                <a:cs typeface="Open Sans"/>
                <a:sym typeface="Open Sans"/>
              </a:rPr>
              <a:t>PEREIRA, Cilene da C. </a:t>
            </a:r>
            <a:r>
              <a:rPr i="1" lang="pt-BR" sz="1000">
                <a:latin typeface="Open Sans"/>
                <a:ea typeface="Open Sans"/>
                <a:cs typeface="Open Sans"/>
                <a:sym typeface="Open Sans"/>
              </a:rPr>
              <a:t>Lexicon - Gramática Básica do Português Contemporâneo. </a:t>
            </a:r>
            <a:r>
              <a:rPr lang="pt-BR" sz="1000">
                <a:latin typeface="Open Sans"/>
                <a:ea typeface="Open Sans"/>
                <a:cs typeface="Open Sans"/>
                <a:sym typeface="Open Sans"/>
              </a:rPr>
              <a:t>Disponível em: </a:t>
            </a:r>
            <a:r>
              <a:rPr lang="pt-BR" sz="1000" u="sng">
                <a:solidFill>
                  <a:schemeClr val="dk1"/>
                </a:solidFill>
                <a:latin typeface="Open Sans"/>
                <a:ea typeface="Open Sans"/>
                <a:cs typeface="Open Sans"/>
                <a:sym typeface="Open Sans"/>
                <a:hlinkClick r:id="rId3"/>
              </a:rPr>
              <a:t>http://www.aulete.com.br/site.php?mdl=gramatica</a:t>
            </a:r>
            <a:r>
              <a:rPr lang="pt-BR" sz="1000">
                <a:solidFill>
                  <a:schemeClr val="dk1"/>
                </a:solidFill>
                <a:latin typeface="Open Sans"/>
                <a:ea typeface="Open Sans"/>
                <a:cs typeface="Open Sans"/>
                <a:sym typeface="Open Sans"/>
              </a:rPr>
              <a:t>  (acesso em 06/10/2018).</a:t>
            </a:r>
            <a:endParaRPr sz="10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POSSENTI, Sírio. </a:t>
            </a:r>
            <a:r>
              <a:rPr i="1" lang="pt-BR" sz="1000">
                <a:solidFill>
                  <a:schemeClr val="dk1"/>
                </a:solidFill>
                <a:latin typeface="Open Sans"/>
                <a:ea typeface="Open Sans"/>
                <a:cs typeface="Open Sans"/>
                <a:sym typeface="Open Sans"/>
              </a:rPr>
              <a:t>Aprendendo a escrever (re) escrevendo.</a:t>
            </a:r>
            <a:r>
              <a:rPr lang="pt-BR" sz="1000">
                <a:solidFill>
                  <a:schemeClr val="dk1"/>
                </a:solidFill>
                <a:latin typeface="Open Sans"/>
                <a:ea typeface="Open Sans"/>
                <a:cs typeface="Open Sans"/>
                <a:sym typeface="Open Sans"/>
              </a:rPr>
              <a:t> Brasília: MEC. Campinas: IEL/Unicamp 2005.</a:t>
            </a:r>
            <a:endParaRPr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SILVA, Anderson C. </a:t>
            </a:r>
            <a:r>
              <a:rPr i="1" lang="pt-BR" sz="1000">
                <a:solidFill>
                  <a:schemeClr val="dk1"/>
                </a:solidFill>
                <a:latin typeface="Open Sans"/>
                <a:ea typeface="Open Sans"/>
                <a:cs typeface="Open Sans"/>
                <a:sym typeface="Open Sans"/>
              </a:rPr>
              <a:t>A pontuação e a constituição de sentidos: um estudo dialógico em texto midiático impresso. </a:t>
            </a:r>
            <a:r>
              <a:rPr lang="pt-BR" sz="1000">
                <a:solidFill>
                  <a:schemeClr val="dk1"/>
                </a:solidFill>
                <a:latin typeface="Open Sans"/>
                <a:ea typeface="Open Sans"/>
                <a:cs typeface="Open Sans"/>
                <a:sym typeface="Open Sans"/>
              </a:rPr>
              <a:t>Disponível em: </a:t>
            </a:r>
            <a:r>
              <a:rPr lang="pt-BR" sz="1000" u="sng">
                <a:latin typeface="Open Sans"/>
                <a:ea typeface="Open Sans"/>
                <a:cs typeface="Open Sans"/>
                <a:sym typeface="Open Sans"/>
                <a:hlinkClick r:id="rId4"/>
              </a:rPr>
              <a:t>http://www.scielo.br/pdf/rbla/v11n1/v11n1a05.pdf</a:t>
            </a:r>
            <a:r>
              <a:rPr lang="pt-BR" sz="1000">
                <a:latin typeface="Open Sans"/>
                <a:ea typeface="Open Sans"/>
                <a:cs typeface="Open Sans"/>
                <a:sym typeface="Open Sans"/>
              </a:rPr>
              <a:t> (acesso em 03/10/2018)</a:t>
            </a:r>
            <a:endParaRPr sz="1000">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rPr lang="pt-BR" sz="1000">
                <a:solidFill>
                  <a:schemeClr val="dk1"/>
                </a:solidFill>
                <a:highlight>
                  <a:srgbClr val="FFFFFF"/>
                </a:highlight>
                <a:latin typeface="Open Sans"/>
                <a:ea typeface="Open Sans"/>
                <a:cs typeface="Open Sans"/>
                <a:sym typeface="Open Sans"/>
              </a:rPr>
              <a:t>VOLP – Vocabulário Ortográfico da Língua Portuguesa. Disponível em: </a:t>
            </a:r>
            <a:r>
              <a:rPr lang="pt-BR" sz="1000" u="sng">
                <a:solidFill>
                  <a:schemeClr val="dk1"/>
                </a:solidFill>
                <a:latin typeface="Open Sans"/>
                <a:ea typeface="Open Sans"/>
                <a:cs typeface="Open Sans"/>
                <a:sym typeface="Open Sans"/>
                <a:hlinkClick r:id="rId5"/>
              </a:rPr>
              <a:t>http://www.academia.org.br/nossa-lingua/busca-no-vocabulario</a:t>
            </a:r>
            <a:r>
              <a:rPr lang="pt-BR" sz="1000">
                <a:solidFill>
                  <a:schemeClr val="dk1"/>
                </a:solidFill>
                <a:latin typeface="Open Sans"/>
                <a:ea typeface="Open Sans"/>
                <a:cs typeface="Open Sans"/>
                <a:sym typeface="Open Sans"/>
              </a:rPr>
              <a:t>  (acesso em 06/10/2018).</a:t>
            </a:r>
            <a:endParaRPr sz="1000">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t/>
            </a:r>
            <a:endParaRPr i="1"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t/>
            </a:r>
            <a:endParaRPr i="1" sz="1000">
              <a:solidFill>
                <a:schemeClr val="dk1"/>
              </a:solidFill>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70" name="Shape 70"/>
        <p:cNvGrpSpPr/>
        <p:nvPr/>
      </p:nvGrpSpPr>
      <p:grpSpPr>
        <a:xfrm>
          <a:off x="0" y="0"/>
          <a:ext cx="0" cy="0"/>
          <a:chOff x="0" y="0"/>
          <a:chExt cx="0" cy="0"/>
        </a:xfrm>
      </p:grpSpPr>
      <p:sp>
        <p:nvSpPr>
          <p:cNvPr id="71" name="Google Shape;71;g3a6df1d68f_0_8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a6df1d68f_0_83: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Tema da aula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Tempo sugerido</a:t>
            </a:r>
            <a:r>
              <a:rPr lang="pt-BR" sz="1000">
                <a:solidFill>
                  <a:schemeClr val="dk1"/>
                </a:solidFill>
                <a:latin typeface="Open Sans"/>
                <a:ea typeface="Open Sans"/>
                <a:cs typeface="Open Sans"/>
                <a:sym typeface="Open Sans"/>
              </a:rPr>
              <a:t>: 2 minutos</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 </a:t>
            </a:r>
            <a:r>
              <a:rPr lang="pt-BR" sz="1000">
                <a:solidFill>
                  <a:schemeClr val="dk1"/>
                </a:solidFill>
                <a:latin typeface="Open Sans"/>
                <a:ea typeface="Open Sans"/>
                <a:cs typeface="Open Sans"/>
                <a:sym typeface="Open Sans"/>
              </a:rPr>
              <a:t>Apresente a proposta da aula aos alunos e verifique rapidamente o que já sabem a respeito do ponto final, de exclamação e interrogação.</a:t>
            </a:r>
            <a:endParaRPr>
              <a:solidFill>
                <a:schemeClr val="dk1"/>
              </a:solidFill>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a:solidFill>
                <a:schemeClr val="dk1"/>
              </a:solidFill>
            </a:endParaRPr>
          </a:p>
          <a:p>
            <a:pPr algn="l"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75" name="Shape 75"/>
        <p:cNvGrpSpPr/>
        <p:nvPr/>
      </p:nvGrpSpPr>
      <p:grpSpPr>
        <a:xfrm>
          <a:off x="0" y="0"/>
          <a:ext cx="0" cy="0"/>
          <a:chOff x="0" y="0"/>
          <a:chExt cx="0" cy="0"/>
        </a:xfrm>
      </p:grpSpPr>
      <p:sp>
        <p:nvSpPr>
          <p:cNvPr id="76" name="Google Shape;76;g3a6df1d68f_0_8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a6df1d68f_0_87: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Introdução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Tempo sugerido</a:t>
            </a:r>
            <a:r>
              <a:rPr lang="pt-BR" sz="1000">
                <a:solidFill>
                  <a:schemeClr val="dk1"/>
                </a:solidFill>
                <a:latin typeface="Open Sans"/>
                <a:ea typeface="Open Sans"/>
                <a:cs typeface="Open Sans"/>
                <a:sym typeface="Open Sans"/>
              </a:rPr>
              <a:t>: 18 minutos</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Projete a conversa de Whatsapp do próximo slide, leia seu conteúdo junto aos alunos e converse com eles a respeito de algumas características desse suporte textual. Questione-os sobre quem os utiliza, de que maneira e em que situações. Você poderá destacar-lhes, por exemplo, que é um meio de comunicação bastante recente, o qual abrange todas as faixas etárias, responsável por facilitar a comunicação devido ao fato de ser um aplicativo de mensagens instantâneas. Nele, normalmente faz-se presente a linguagem informal, desaparecendo a preocupação com regras gramaticais, acentuação ou pontuação. Além disso, os usuários,  a fim de ganhar tempo, abreviam palavras segundo sua própria vontade ou necessidade.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Um aspecto que não pode passar despercebido pelos estudantes é a despreocupação com os sinais de pontuação. Por isso, pergunte aos alunos se eles, ao enviarem mensagens instantâneas, usam sinais de pontuação. Pergunte, ainda, de que maneira eles expressam nas mensagens dúvida, admiração, espanto, etc. Solicite que na conversa projetada verifiquem quais os emojis usados e que sentido trazem ao texto. Enfatize que no Whatsapp o uso dos emojis algumas vezes supre a necessidade do uso dos sinais de pontuação. Cada um deles expressa uma ideia, um sentimento e pode ser considerado portador de significados diversos. Se for de seu interesse, poderá trabalhar os significados dos emojis projetados.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Destaque ao grupo que em uma mesma mensagem podem ser utilizados distintos sinais de pontuação. Trabalhe com eles a ideia de que isso é possível e que depende da ideia que o autor do texto pretende ofertar ao leitor.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Aproveite para tratar da fluidez da leitura do texto conforme o uso adequado da pontuação: pergunte, por exemplo, quem alguma vez recebeu uma mensagem de texto e ficou em dúvida se a pessoa que enviou estava fazendo uma pergunta ou uma afirmação, já que não havia nem ponto final nem ponto de interrogação para auxiliar na leitura.</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Se preferir, em vez de projetar o Whatsapp, você poderá imprimir esse material.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Materiais complementares</a:t>
            </a:r>
            <a:r>
              <a:rPr b="1" lang="pt-BR" sz="1000">
                <a:solidFill>
                  <a:schemeClr val="dk1"/>
                </a:solidFill>
                <a:latin typeface="Open Sans"/>
                <a:ea typeface="Open Sans"/>
                <a:cs typeface="Open Sans"/>
                <a:sym typeface="Open Sans"/>
              </a:rPr>
              <a:t>: </a:t>
            </a:r>
            <a:endParaRPr b="1"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Print de tela do Whatsapp para impressão, que você encontra </a:t>
            </a:r>
            <a:r>
              <a:rPr lang="pt-BR" sz="1000" u="sng">
                <a:solidFill>
                  <a:schemeClr val="hlink"/>
                </a:solidFill>
                <a:latin typeface="Open Sans"/>
                <a:ea typeface="Open Sans"/>
                <a:cs typeface="Open Sans"/>
                <a:sym typeface="Open Sans"/>
                <a:hlinkClick r:id="rId2"/>
              </a:rPr>
              <a:t>aqui.</a:t>
            </a:r>
            <a:endParaRPr sz="10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l" indent="0" lvl="0" marL="0" rtl="0">
              <a:spcBef>
                <a:spcPts val="0"/>
              </a:spcBef>
              <a:spcAft>
                <a:spcPts val="0"/>
              </a:spcAft>
              <a:buNone/>
            </a:pPr>
            <a:r>
              <a:t/>
            </a:r>
            <a:endParaRPr b="1" sz="1000">
              <a:solidFill>
                <a:schemeClr val="dk1"/>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80" name="Shape 80"/>
        <p:cNvGrpSpPr/>
        <p:nvPr/>
      </p:nvGrpSpPr>
      <p:grpSpPr>
        <a:xfrm>
          <a:off x="0" y="0"/>
          <a:ext cx="0" cy="0"/>
          <a:chOff x="0" y="0"/>
          <a:chExt cx="0" cy="0"/>
        </a:xfrm>
      </p:grpSpPr>
      <p:sp>
        <p:nvSpPr>
          <p:cNvPr id="81" name="Google Shape;81;g44fb5c4c79_2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4fb5c4c79_2_0: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Introdução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Tempo sugerido</a:t>
            </a:r>
            <a:r>
              <a:rPr lang="pt-BR" sz="1000">
                <a:solidFill>
                  <a:schemeClr val="dk1"/>
                </a:solidFill>
                <a:latin typeface="Open Sans"/>
                <a:ea typeface="Open Sans"/>
                <a:cs typeface="Open Sans"/>
                <a:sym typeface="Open Sans"/>
              </a:rPr>
              <a:t>: 18 minutos</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Projete a conversa de Whatsapp do próximo slide, leia seu conteúdo junto aos alunos e converse com eles a respeito de algumas características desse suporte textual. Questione-os sobre quem os utiliza, de que maneira e em que situações. Você poderá destacar-lhes, por exemplo, que é um meio de comunicação bastante recente, o qual abrange todas as faixas etárias, responsável por facilitar a comunicação devido ao fato de ser um aplicativo de mensagens instantâneas. Nele, normalmente faz-se presente a linguagem informal, desaparecendo a preocupação com regras gramaticais, acentuação ou pontuação. Além disso, os usuários,  a fim de ganhar tempo, abreviam palavras segundo sua própria vontade ou necessidade.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Um aspecto que não pode passar despercebido pelos estudantes é a despreocupação com os sinais de pontuação. Por isso, pergunte aos alunos se eles, ao enviarem mensagens instantâneas, usam sinais de pontuação. Pergunte, ainda, de que maneira eles expressam nas mensagens dúvida, admiração, espanto, etc. Solicite que na conversa projetada verifiquem quais os emojis usados e que sentido trazem ao texto. Enfatize que no Whatsapp o uso dos emojis algumas vezes supre a necessidade do uso dos sinais de pontuação. Cada um deles expressa uma ideia, um sentimento e pode ser considerado portador de significados diversos. Se for de seu interesse, poderá trabalhar os significados dos emojis projetados.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Destaque ao grupo que em uma mesma mensagem podem ser utilizados distintos sinais de pontuação. Trabalhe com eles a ideia de que isso é possível e que depende da ideia que o autor do texto pretende ofertar ao leitor.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Aproveite para tratar da fluidez da leitura do texto conforme o uso adequado da pontuação: pergunte, por exemplo, quem alguma vez recebeu uma mensagem de texto e ficou em dúvida se a pessoa que enviou estava fazendo uma pergunta ou uma afirmação, já que não havia nem ponto final nem ponto de interrogação para auxiliar na leitura.</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Se preferir, em vez de projetar o Whatsapp, você poderá imprimir esse material.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Materiais complementares</a:t>
            </a:r>
            <a:r>
              <a:rPr b="1" lang="pt-BR" sz="1000">
                <a:solidFill>
                  <a:schemeClr val="dk1"/>
                </a:solidFill>
                <a:latin typeface="Open Sans"/>
                <a:ea typeface="Open Sans"/>
                <a:cs typeface="Open Sans"/>
                <a:sym typeface="Open Sans"/>
              </a:rPr>
              <a:t>: </a:t>
            </a:r>
            <a:endParaRPr b="1"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Print de tela do Whatsapp para impressão, que você encontra </a:t>
            </a:r>
            <a:r>
              <a:rPr lang="pt-BR" sz="1000" u="sng">
                <a:solidFill>
                  <a:schemeClr val="accent5"/>
                </a:solidFill>
                <a:latin typeface="Open Sans"/>
                <a:ea typeface="Open Sans"/>
                <a:cs typeface="Open Sans"/>
                <a:sym typeface="Open Sans"/>
                <a:hlinkClick r:id="rId2"/>
              </a:rPr>
              <a:t>aqui.</a:t>
            </a:r>
            <a:endParaRPr sz="10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b="1" sz="1000">
              <a:solidFill>
                <a:schemeClr val="dk1"/>
              </a:solidFill>
              <a:latin typeface="Open Sans"/>
              <a:ea typeface="Open Sans"/>
              <a:cs typeface="Open Sans"/>
              <a:sym typeface="Open Sans"/>
            </a:endParaRPr>
          </a:p>
          <a:p>
            <a:pPr algn="l" indent="0" lvl="0" marL="0" rtl="0">
              <a:spcBef>
                <a:spcPts val="0"/>
              </a:spcBef>
              <a:spcAft>
                <a:spcPts val="0"/>
              </a:spcAft>
              <a:buNone/>
            </a:pPr>
            <a:r>
              <a:t/>
            </a:r>
            <a:endParaRPr b="1" sz="12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85" name="Shape 85"/>
        <p:cNvGrpSpPr/>
        <p:nvPr/>
      </p:nvGrpSpPr>
      <p:grpSpPr>
        <a:xfrm>
          <a:off x="0" y="0"/>
          <a:ext cx="0" cy="0"/>
          <a:chOff x="0" y="0"/>
          <a:chExt cx="0" cy="0"/>
        </a:xfrm>
      </p:grpSpPr>
      <p:sp>
        <p:nvSpPr>
          <p:cNvPr id="86" name="Google Shape;86;g3a6df1d68f_0_9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a6df1d68f_0_91: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Desenvolvimento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Tempo sugerido</a:t>
            </a:r>
            <a:r>
              <a:rPr lang="pt-BR" sz="1000">
                <a:solidFill>
                  <a:schemeClr val="dk1"/>
                </a:solidFill>
                <a:latin typeface="Open Sans"/>
                <a:ea typeface="Open Sans"/>
                <a:cs typeface="Open Sans"/>
                <a:sym typeface="Open Sans"/>
              </a:rPr>
              <a:t>: 20 minutos </a:t>
            </a:r>
            <a:endParaRPr b="1"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Projete o e-mail ao grupo e com eles, discuta quais as principais características deste suporte. Você poderá introduzir o assunto perguntando:</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Quem de vocês costuma escrever e-mails?</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Com que frequência os escreve?</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Qual a sua finalidade?</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Quais suas principais características, ou seja, quais dados são imprescindíveis em um e-mail?</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O e-mail é um tipo de comunicação formal ou informal?</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A liberdade com que se escreve no e-mail pode ser comparada à liberdade com que se escreve no whatsapp?</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Quais os sinais de pontuação que mais apareceram no e-mail analisado? Existe alguma justificativa para isso?</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rPr b="1" lang="pt-BR" sz="1000">
                <a:solidFill>
                  <a:schemeClr val="dk1"/>
                </a:solidFill>
                <a:latin typeface="Open Sans"/>
                <a:ea typeface="Open Sans"/>
                <a:cs typeface="Open Sans"/>
                <a:sym typeface="Open Sans"/>
              </a:rPr>
              <a:t>Atenção. professor:</a:t>
            </a:r>
            <a:r>
              <a:rPr lang="pt-BR" sz="1000">
                <a:solidFill>
                  <a:schemeClr val="dk1"/>
                </a:solidFill>
                <a:latin typeface="Open Sans"/>
                <a:ea typeface="Open Sans"/>
                <a:cs typeface="Open Sans"/>
                <a:sym typeface="Open Sans"/>
              </a:rPr>
              <a:t> Seguem possíveis respostas para as questões anteriores.</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Resposta pessoal. Acredita-se que todos os estudantes tenham o costume de escrever e-mails.</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Resposta pessoal. É muito provável que os alunos respondam que escrevem e-mails diariamente.</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A finalidade do e-mail é transmitir e trocar  informações.</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É imprescindível que  um e-mail apresente um destinatário. Se o remetente optar por não escrever o assunto de que tratará o e-mail, ainda assim, a comunicação poderá ser realizada.</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Assim como o Whatsapp, o e-mail também é um suporte de comunicação. A formalidade ou informalidade está relacionada com o contexto, ou seja, com a relação entre os interlocutores e com a situação de comunicação. No caso desta atividade, a mensagem de Whatsapp trocada entre amigos é informal e a mensagem de e-mail trocada entre a coordenadora da escola e a mãe de um aluno é formal, dado o contexto.</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No caso desta atividade, a mensagem de Whatsapp trocada entre amigos é informal e a mensagem de e-mail trocada entre a coordenadora da escola e a mãe de um aluno é formal, dado o contexto.</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No e-mail o sinal que mais apareceu foi o ponto final, já que as frases eram declarativas.</a:t>
            </a:r>
            <a:endParaRPr sz="1000">
              <a:solidFill>
                <a:schemeClr val="dk1"/>
              </a:solidFill>
              <a:latin typeface="Open Sans"/>
              <a:ea typeface="Open Sans"/>
              <a:cs typeface="Open Sans"/>
              <a:sym typeface="Open Sans"/>
            </a:endParaRPr>
          </a:p>
          <a:p>
            <a:pPr algn="l" indent="0" lvl="0" marL="914400" rtl="0">
              <a:lnSpc>
                <a:spcPct val="115000"/>
              </a:lnSpc>
              <a:spcBef>
                <a:spcPts val="0"/>
              </a:spcBef>
              <a:spcAft>
                <a:spcPts val="0"/>
              </a:spcAft>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rPr lang="pt-BR" sz="1000">
                <a:solidFill>
                  <a:schemeClr val="dk1"/>
                </a:solidFill>
                <a:latin typeface="Open Sans"/>
                <a:ea typeface="Open Sans"/>
                <a:cs typeface="Open Sans"/>
                <a:sym typeface="Open Sans"/>
              </a:rPr>
              <a:t>2.	 Sistematizadas todas essas informações, peça que se reúnam em duplas, peguem o caderno e registrem as diferenças de pontuação  entre estes dois suportes. Espera-se que os estudantes concluam que a informalidade do whatsapp permite a utilização de quantos sinais de pontuação sejam necessários, sem trazer nenhum dano à mensagem; ou seja, a pontuação desmedida serve para firmar o corpo textual, garantindo-lhe um teor interativo entre emissor e destinatário. Já o e-mail, por se tratar de um suporte mais formal, admite uma pontuação mais comedida, preocupando-se com a apresentação dos fatos, mantendo um distanciamento entre os interlocutores.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Atenção, professor:</a:t>
            </a:r>
            <a:r>
              <a:rPr lang="pt-BR" sz="1000">
                <a:solidFill>
                  <a:schemeClr val="dk1"/>
                </a:solidFill>
                <a:latin typeface="Open Sans"/>
                <a:ea typeface="Open Sans"/>
                <a:cs typeface="Open Sans"/>
                <a:sym typeface="Open Sans"/>
              </a:rPr>
              <a:t> Se preferir, em vez de projetar o e-mail, você poderá imprimir este material.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Materiais complementares: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Cópia do e-mail (para impressão) </a:t>
            </a:r>
            <a:r>
              <a:rPr lang="pt-BR" sz="1000" u="sng">
                <a:solidFill>
                  <a:schemeClr val="hlink"/>
                </a:solidFill>
                <a:latin typeface="Open Sans"/>
                <a:ea typeface="Open Sans"/>
                <a:cs typeface="Open Sans"/>
                <a:sym typeface="Open Sans"/>
                <a:hlinkClick r:id="rId2"/>
              </a:rPr>
              <a:t>aqui</a:t>
            </a:r>
            <a:r>
              <a:rPr lang="pt-BR" sz="1000">
                <a:solidFill>
                  <a:schemeClr val="dk1"/>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b="1" sz="1200">
              <a:solidFill>
                <a:schemeClr val="dk1"/>
              </a:solidFill>
              <a:latin typeface="Open Sans"/>
              <a:ea typeface="Open Sans"/>
              <a:cs typeface="Open Sans"/>
              <a:sym typeface="Open Sans"/>
            </a:endParaRPr>
          </a:p>
          <a:p>
            <a:pPr algn="l"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91" name="Shape 91"/>
        <p:cNvGrpSpPr/>
        <p:nvPr/>
      </p:nvGrpSpPr>
      <p:grpSpPr>
        <a:xfrm>
          <a:off x="0" y="0"/>
          <a:ext cx="0" cy="0"/>
          <a:chOff x="0" y="0"/>
          <a:chExt cx="0" cy="0"/>
        </a:xfrm>
      </p:grpSpPr>
      <p:sp>
        <p:nvSpPr>
          <p:cNvPr id="92" name="Google Shape;92;g45428b6389_1_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5428b6389_1_2: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Desenvolvimento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Tempo sugerido</a:t>
            </a:r>
            <a:r>
              <a:rPr lang="pt-BR" sz="1000">
                <a:solidFill>
                  <a:schemeClr val="dk1"/>
                </a:solidFill>
                <a:latin typeface="Open Sans"/>
                <a:ea typeface="Open Sans"/>
                <a:cs typeface="Open Sans"/>
                <a:sym typeface="Open Sans"/>
              </a:rPr>
              <a:t>: 20 minutos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rPr b="1" lang="pt-BR" sz="1000">
                <a:solidFill>
                  <a:schemeClr val="dk1"/>
                </a:solidFill>
                <a:latin typeface="Open Sans"/>
                <a:ea typeface="Open Sans"/>
                <a:cs typeface="Open Sans"/>
                <a:sym typeface="Open Sans"/>
              </a:rPr>
              <a:t>Orientações: </a:t>
            </a:r>
            <a:endParaRPr b="1"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Projete a conversa de Whatsapp, leia seu conteúdo junto aos alunos e solicite que se reúnam em grupos. Enfatize que, considerando as informações aprendidas sobre os dois suportes, considerem o tema da conversa apresentada e, com base nela, escrevam um e-mail a ser encaminhado à diretora do colégio.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Chame a atenção do grupo a aspectos referentes  à pontuação, ao nível de formalidade, de intimidade entre os interlocutores etc.</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rPr b="1" lang="pt-BR" sz="1000">
                <a:solidFill>
                  <a:schemeClr val="dk1"/>
                </a:solidFill>
                <a:latin typeface="Open Sans"/>
                <a:ea typeface="Open Sans"/>
                <a:cs typeface="Open Sans"/>
                <a:sym typeface="Open Sans"/>
              </a:rPr>
              <a:t>Atenção, professor:</a:t>
            </a:r>
            <a:r>
              <a:rPr lang="pt-BR" sz="1000">
                <a:solidFill>
                  <a:schemeClr val="dk1"/>
                </a:solidFill>
                <a:latin typeface="Open Sans"/>
                <a:ea typeface="Open Sans"/>
                <a:cs typeface="Open Sans"/>
                <a:sym typeface="Open Sans"/>
              </a:rPr>
              <a:t> É interessante que esta atividade seja realizada de modo coletivo e na sala de informática do colégio. Caso o colégio não disponha deste ambiente, poderá ser realizada por smartphones. Deve-se escolher um aluno para sentar-se à frente do computador a fim de  escrever o e-mail, cujo teor será elaborado com a participação dos demais colegas. A projeção do e-mail também é um recurso bastante interessante, pois possibilita que redação e correção de possíveis desvios possam acontecer simultaneamente. Se preferir, em vez de projetar o Whatsapp, você poderá imprimir este material. </a:t>
            </a:r>
            <a:endParaRPr sz="10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rPr b="1" lang="pt-BR" sz="1000">
                <a:solidFill>
                  <a:schemeClr val="dk1"/>
                </a:solidFill>
                <a:latin typeface="Open Sans"/>
                <a:ea typeface="Open Sans"/>
                <a:cs typeface="Open Sans"/>
                <a:sym typeface="Open Sans"/>
              </a:rPr>
              <a:t>Materiais complementares</a:t>
            </a:r>
            <a:r>
              <a:rPr b="1" lang="pt-BR" sz="1000">
                <a:solidFill>
                  <a:schemeClr val="dk1"/>
                </a:solidFill>
                <a:latin typeface="Open Sans"/>
                <a:ea typeface="Open Sans"/>
                <a:cs typeface="Open Sans"/>
                <a:sym typeface="Open Sans"/>
              </a:rPr>
              <a:t>: </a:t>
            </a:r>
            <a:r>
              <a:rPr lang="pt-BR" sz="1000">
                <a:solidFill>
                  <a:schemeClr val="dk1"/>
                </a:solidFill>
                <a:latin typeface="Open Sans"/>
                <a:ea typeface="Open Sans"/>
                <a:cs typeface="Open Sans"/>
                <a:sym typeface="Open Sans"/>
              </a:rPr>
              <a:t>Print de tela de Whatsapp para impressão.</a:t>
            </a:r>
            <a:endParaRPr sz="1000">
              <a:solidFill>
                <a:schemeClr val="dk1"/>
              </a:solidFill>
              <a:latin typeface="Open Sans"/>
              <a:ea typeface="Open Sans"/>
              <a:cs typeface="Open Sans"/>
              <a:sym typeface="Open Sans"/>
            </a:endParaRPr>
          </a:p>
          <a:p>
            <a:pPr algn="l" indent="0" lvl="0" marL="0" rtl="0">
              <a:spcBef>
                <a:spcPts val="0"/>
              </a:spcBef>
              <a:spcAft>
                <a:spcPts val="0"/>
              </a:spcAft>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b="1" sz="1000">
              <a:solidFill>
                <a:schemeClr val="dk1"/>
              </a:solidFill>
              <a:latin typeface="Open Sans"/>
              <a:ea typeface="Open Sans"/>
              <a:cs typeface="Open Sans"/>
              <a:sym typeface="Open Sans"/>
            </a:endParaRPr>
          </a:p>
          <a:p>
            <a:pPr algn="l"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98" name="Shape 98"/>
        <p:cNvGrpSpPr/>
        <p:nvPr/>
      </p:nvGrpSpPr>
      <p:grpSpPr>
        <a:xfrm>
          <a:off x="0" y="0"/>
          <a:ext cx="0" cy="0"/>
          <a:chOff x="0" y="0"/>
          <a:chExt cx="0" cy="0"/>
        </a:xfrm>
      </p:grpSpPr>
      <p:sp>
        <p:nvSpPr>
          <p:cNvPr id="99" name="Google Shape;99;g45428b6389_1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5428b6389_1_5: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Desenvolvimento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 </a:t>
            </a:r>
            <a:endParaRPr b="1"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Projete a conversa de Whatsapp (slide 6), leia seu conteúdo junto aos alunos e solicite que se reúnam em grupos. Enfatize que, considerando as informações aprendidas sobre os dois suportes, considerem o tema da conversa apresentada e, com base nela, escrevam um e-mail a ser encaminhado à diretora do colégio.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Chame a atenção do grupo a aspectos referentes  à pontuação, ao nível de formalidade, de intimidade entre os interlocutores etc.</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Atenção, professor:</a:t>
            </a:r>
            <a:r>
              <a:rPr lang="pt-BR" sz="1000">
                <a:solidFill>
                  <a:schemeClr val="dk1"/>
                </a:solidFill>
                <a:latin typeface="Open Sans"/>
                <a:ea typeface="Open Sans"/>
                <a:cs typeface="Open Sans"/>
                <a:sym typeface="Open Sans"/>
              </a:rPr>
              <a:t> É interessante que esta atividade seja realizada de modo coletivo e na sala de informática do colégio. Caso o colégio não disponha deste ambiente, poderá ser realizada por smartphones. Deve-se escolher um aluno para sentar-se à frente do computador a fim de  escrever o e-mail, cujo teor será elaborado com a participação dos demais colegas. A projeção do e-mail também é um recurso bastante interessante, pois possibilita que redação e correção de possíveis desvios possam acontecer simultaneamente. Se preferir, em vez de projetar o Whatsapp, você poderá imprimir este material. </a:t>
            </a:r>
            <a:endParaRPr sz="10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Materiais complementares</a:t>
            </a:r>
            <a:r>
              <a:rPr b="1" lang="pt-BR" sz="1000">
                <a:solidFill>
                  <a:schemeClr val="dk1"/>
                </a:solidFill>
                <a:latin typeface="Open Sans"/>
                <a:ea typeface="Open Sans"/>
                <a:cs typeface="Open Sans"/>
                <a:sym typeface="Open Sans"/>
              </a:rPr>
              <a:t>: </a:t>
            </a:r>
            <a:r>
              <a:rPr lang="pt-BR" sz="1000">
                <a:solidFill>
                  <a:schemeClr val="dk1"/>
                </a:solidFill>
                <a:latin typeface="Open Sans"/>
                <a:ea typeface="Open Sans"/>
                <a:cs typeface="Open Sans"/>
                <a:sym typeface="Open Sans"/>
              </a:rPr>
              <a:t>Print de tela de Whatsapp para impressão.</a:t>
            </a:r>
            <a:endParaRPr sz="10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b="1" sz="10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b="1" sz="10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a:solidFill>
                <a:schemeClr val="dk1"/>
              </a:solidFill>
            </a:endParaRPr>
          </a:p>
          <a:p>
            <a:pPr algn="l" indent="0" lvl="0" marL="0" rtl="0">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103" name="Shape 103"/>
        <p:cNvGrpSpPr/>
        <p:nvPr/>
      </p:nvGrpSpPr>
      <p:grpSpPr>
        <a:xfrm>
          <a:off x="0" y="0"/>
          <a:ext cx="0" cy="0"/>
          <a:chOff x="0" y="0"/>
          <a:chExt cx="0" cy="0"/>
        </a:xfrm>
      </p:grpSpPr>
      <p:sp>
        <p:nvSpPr>
          <p:cNvPr id="104" name="Google Shape;104;g3a6df1d68f_0_9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a6df1d68f_0_94: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Fechamento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Tempo sugerido</a:t>
            </a:r>
            <a:r>
              <a:rPr lang="pt-BR" sz="1000">
                <a:solidFill>
                  <a:schemeClr val="dk1"/>
                </a:solidFill>
                <a:latin typeface="Open Sans"/>
                <a:ea typeface="Open Sans"/>
                <a:cs typeface="Open Sans"/>
                <a:sym typeface="Open Sans"/>
              </a:rPr>
              <a:t>: 10 minutos</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Socialize com o grupo tudo o que aprenderam sobre os sinais de pontuação. Anote as respostas fornecidas no quadro e peça que as registrem no caderno para consultas futuras. </a:t>
            </a:r>
            <a:endParaRPr sz="10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a) Todos os sinais apresentam a mesma função? Qual a função de cada um deles?</a:t>
            </a:r>
            <a:endParaRPr>
              <a:solidFill>
                <a:schemeClr val="dk1"/>
              </a:solidFill>
            </a:endParaRPr>
          </a:p>
          <a:p>
            <a:pPr algn="l" indent="0" lvl="0" marL="45720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b) Qual a diferença entre pontuação e entonação?</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              c) Existem apenas os sinais de pontuação que conhecemos na Língua Portuguesa ou alguém conhece algum outro?</a:t>
            </a:r>
            <a:endParaRPr sz="10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d) Parece-lhes que a  troca de um sinal de pontuação (de uma vírgula por um ponto final, por exemplo) dentro de um texto, acarreta alteração de sentido do mesmo? </a:t>
            </a:r>
            <a:endParaRPr sz="10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a:solidFill>
                <a:schemeClr val="dk1"/>
              </a:solidFill>
            </a:endParaRPr>
          </a:p>
          <a:p>
            <a:pPr algn="l" indent="0" lvl="0" marL="0" rtl="0">
              <a:lnSpc>
                <a:spcPct val="115000"/>
              </a:lnSpc>
              <a:spcBef>
                <a:spcPts val="0"/>
              </a:spcBef>
              <a:spcAft>
                <a:spcPts val="0"/>
              </a:spcAft>
              <a:buNone/>
            </a:pPr>
            <a:r>
              <a:rPr b="1" lang="pt-BR" sz="1000">
                <a:solidFill>
                  <a:schemeClr val="dk1"/>
                </a:solidFill>
                <a:latin typeface="Open Sans"/>
                <a:ea typeface="Open Sans"/>
                <a:cs typeface="Open Sans"/>
                <a:sym typeface="Open Sans"/>
              </a:rPr>
              <a:t>Atenção, professor, </a:t>
            </a:r>
            <a:r>
              <a:rPr lang="pt-BR" sz="1000">
                <a:solidFill>
                  <a:schemeClr val="dk1"/>
                </a:solidFill>
                <a:latin typeface="Open Sans"/>
                <a:ea typeface="Open Sans"/>
                <a:cs typeface="Open Sans"/>
                <a:sym typeface="Open Sans"/>
              </a:rPr>
              <a:t>esperam-se as seguintes respostas para as perguntas acima:</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Não. Cada sinal de pontuação carrega consigo um significado; seja a afirmação de um fato, uma interrogação sobre determinada  situação ou uma admiração frente a algum acontecimento.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Pode-se entender a pontuação como a representação gráfica no papel, enquanto a entonação pode ser interpretada como a “pontuação” que colocamos ao lermos textos, poemas, etc.</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Alguns idiomas utilizam sinais diferentes daqueles que aparecem na Língua Portuguesa. Tomemos como exemplo o Espanhol, que introduz uma interrogação ao contrário no início de uma pergunta e a interrogação normal ao seu término. O mesmo vale para a exclamação.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lphaLcParenR"/>
            </a:pPr>
            <a:r>
              <a:rPr lang="pt-BR" sz="1000">
                <a:solidFill>
                  <a:schemeClr val="dk1"/>
                </a:solidFill>
                <a:latin typeface="Open Sans"/>
                <a:ea typeface="Open Sans"/>
                <a:cs typeface="Open Sans"/>
                <a:sym typeface="Open Sans"/>
              </a:rPr>
              <a:t>Sim, uma vírgula, um ponto final podem mudar completamente o sentido da frase. Exemplo: Não quero/ Não, quero. A presença da vírgula fez com que a frase inicial  perdesse o seu teor negativo. </a:t>
            </a:r>
            <a:endParaRPr sz="1000">
              <a:solidFill>
                <a:schemeClr val="dk1"/>
              </a:solidFill>
              <a:latin typeface="Open Sans"/>
              <a:ea typeface="Open Sans"/>
              <a:cs typeface="Open Sans"/>
              <a:sym typeface="Open Sans"/>
            </a:endParaRP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b" anchorCtr="0" bIns="91425" lIns="91425" rIns="91425" spcFirstLastPara="1" tIns="91425" wrap="square">
            <a:noAutofit/>
          </a:bodyPr>
          <a:lstStyle>
            <a:lvl1pPr algn="ctr" lvl="0">
              <a:spcBef>
                <a:spcPts val="0"/>
              </a:spcBef>
              <a:spcAft>
                <a:spcPts val="0"/>
              </a:spcAft>
              <a:buSzPts val="5200"/>
              <a:buNone/>
              <a:defRPr sz="5200"/>
            </a:lvl1pPr>
            <a:lvl2pPr algn="ctr" lvl="1">
              <a:spcBef>
                <a:spcPts val="0"/>
              </a:spcBef>
              <a:spcAft>
                <a:spcPts val="0"/>
              </a:spcAft>
              <a:buSzPts val="5200"/>
              <a:buNone/>
              <a:defRPr sz="5200"/>
            </a:lvl2pPr>
            <a:lvl3pPr algn="ctr" lvl="2">
              <a:spcBef>
                <a:spcPts val="0"/>
              </a:spcBef>
              <a:spcAft>
                <a:spcPts val="0"/>
              </a:spcAft>
              <a:buSzPts val="5200"/>
              <a:buNone/>
              <a:defRPr sz="5200"/>
            </a:lvl3pPr>
            <a:lvl4pPr algn="ctr" lvl="3">
              <a:spcBef>
                <a:spcPts val="0"/>
              </a:spcBef>
              <a:spcAft>
                <a:spcPts val="0"/>
              </a:spcAft>
              <a:buSzPts val="5200"/>
              <a:buNone/>
              <a:defRPr sz="5200"/>
            </a:lvl4pPr>
            <a:lvl5pPr algn="ctr" lvl="4">
              <a:spcBef>
                <a:spcPts val="0"/>
              </a:spcBef>
              <a:spcAft>
                <a:spcPts val="0"/>
              </a:spcAft>
              <a:buSzPts val="5200"/>
              <a:buNone/>
              <a:defRPr sz="5200"/>
            </a:lvl5pPr>
            <a:lvl6pPr algn="ctr" lvl="5">
              <a:spcBef>
                <a:spcPts val="0"/>
              </a:spcBef>
              <a:spcAft>
                <a:spcPts val="0"/>
              </a:spcAft>
              <a:buSzPts val="5200"/>
              <a:buNone/>
              <a:defRPr sz="5200"/>
            </a:lvl6pPr>
            <a:lvl7pPr algn="ctr" lvl="6">
              <a:spcBef>
                <a:spcPts val="0"/>
              </a:spcBef>
              <a:spcAft>
                <a:spcPts val="0"/>
              </a:spcAft>
              <a:buSzPts val="5200"/>
              <a:buNone/>
              <a:defRPr sz="5200"/>
            </a:lvl7pPr>
            <a:lvl8pPr algn="ctr" lvl="7">
              <a:spcBef>
                <a:spcPts val="0"/>
              </a:spcBef>
              <a:spcAft>
                <a:spcPts val="0"/>
              </a:spcAft>
              <a:buSzPts val="5200"/>
              <a:buNone/>
              <a:defRPr sz="5200"/>
            </a:lvl8pPr>
            <a:lvl9pPr algn="ctr" lvl="8">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t" anchorCtr="0" bIns="91425" lIns="91425" rIns="91425" spcFirstLastPara="1" tIns="91425" wrap="square">
            <a:noAutofit/>
          </a:bodyPr>
          <a:lstStyle>
            <a:lvl1pPr algn="ctr" lvl="0">
              <a:lnSpc>
                <a:spcPct val="100000"/>
              </a:lnSpc>
              <a:spcBef>
                <a:spcPts val="0"/>
              </a:spcBef>
              <a:spcAft>
                <a:spcPts val="0"/>
              </a:spcAft>
              <a:buSzPts val="2800"/>
              <a:buNone/>
              <a:defRPr sz="2800"/>
            </a:lvl1pPr>
            <a:lvl2pPr algn="ctr" lvl="1">
              <a:lnSpc>
                <a:spcPct val="100000"/>
              </a:lnSpc>
              <a:spcBef>
                <a:spcPts val="0"/>
              </a:spcBef>
              <a:spcAft>
                <a:spcPts val="0"/>
              </a:spcAft>
              <a:buSzPts val="2800"/>
              <a:buNone/>
              <a:defRPr sz="2800"/>
            </a:lvl2pPr>
            <a:lvl3pPr algn="ctr" lvl="2">
              <a:lnSpc>
                <a:spcPct val="100000"/>
              </a:lnSpc>
              <a:spcBef>
                <a:spcPts val="0"/>
              </a:spcBef>
              <a:spcAft>
                <a:spcPts val="0"/>
              </a:spcAft>
              <a:buSzPts val="2800"/>
              <a:buNone/>
              <a:defRPr sz="2800"/>
            </a:lvl3pPr>
            <a:lvl4pPr algn="ctr" lvl="3">
              <a:lnSpc>
                <a:spcPct val="100000"/>
              </a:lnSpc>
              <a:spcBef>
                <a:spcPts val="0"/>
              </a:spcBef>
              <a:spcAft>
                <a:spcPts val="0"/>
              </a:spcAft>
              <a:buSzPts val="2800"/>
              <a:buNone/>
              <a:defRPr sz="2800"/>
            </a:lvl4pPr>
            <a:lvl5pPr algn="ctr" lvl="4">
              <a:lnSpc>
                <a:spcPct val="100000"/>
              </a:lnSpc>
              <a:spcBef>
                <a:spcPts val="0"/>
              </a:spcBef>
              <a:spcAft>
                <a:spcPts val="0"/>
              </a:spcAft>
              <a:buSzPts val="2800"/>
              <a:buNone/>
              <a:defRPr sz="2800"/>
            </a:lvl5pPr>
            <a:lvl6pPr algn="ctr" lvl="5">
              <a:lnSpc>
                <a:spcPct val="100000"/>
              </a:lnSpc>
              <a:spcBef>
                <a:spcPts val="0"/>
              </a:spcBef>
              <a:spcAft>
                <a:spcPts val="0"/>
              </a:spcAft>
              <a:buSzPts val="2800"/>
              <a:buNone/>
              <a:defRPr sz="2800"/>
            </a:lvl6pPr>
            <a:lvl7pPr algn="ctr" lvl="6">
              <a:lnSpc>
                <a:spcPct val="100000"/>
              </a:lnSpc>
              <a:spcBef>
                <a:spcPts val="0"/>
              </a:spcBef>
              <a:spcAft>
                <a:spcPts val="0"/>
              </a:spcAft>
              <a:buSzPts val="2800"/>
              <a:buNone/>
              <a:defRPr sz="2800"/>
            </a:lvl7pPr>
            <a:lvl8pPr algn="ctr" lvl="7">
              <a:lnSpc>
                <a:spcPct val="100000"/>
              </a:lnSpc>
              <a:spcBef>
                <a:spcPts val="0"/>
              </a:spcBef>
              <a:spcAft>
                <a:spcPts val="0"/>
              </a:spcAft>
              <a:buSzPts val="2800"/>
              <a:buNone/>
              <a:defRPr sz="2800"/>
            </a:lvl8pPr>
            <a:lvl9pPr algn="ctr" lvl="8">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b" anchorCtr="0" bIns="91425" lIns="91425" rIns="91425" spcFirstLastPara="1" tIns="91425" wrap="square">
            <a:noAutofit/>
          </a:bodyPr>
          <a:lstStyle>
            <a:lvl1pPr algn="ctr" lvl="0">
              <a:spcBef>
                <a:spcPts val="0"/>
              </a:spcBef>
              <a:spcAft>
                <a:spcPts val="0"/>
              </a:spcAft>
              <a:buSzPts val="12000"/>
              <a:buNone/>
              <a:defRPr sz="12000"/>
            </a:lvl1pPr>
            <a:lvl2pPr algn="ctr" lvl="1">
              <a:spcBef>
                <a:spcPts val="0"/>
              </a:spcBef>
              <a:spcAft>
                <a:spcPts val="0"/>
              </a:spcAft>
              <a:buSzPts val="12000"/>
              <a:buNone/>
              <a:defRPr sz="12000"/>
            </a:lvl2pPr>
            <a:lvl3pPr algn="ctr" lvl="2">
              <a:spcBef>
                <a:spcPts val="0"/>
              </a:spcBef>
              <a:spcAft>
                <a:spcPts val="0"/>
              </a:spcAft>
              <a:buSzPts val="12000"/>
              <a:buNone/>
              <a:defRPr sz="12000"/>
            </a:lvl3pPr>
            <a:lvl4pPr algn="ctr" lvl="3">
              <a:spcBef>
                <a:spcPts val="0"/>
              </a:spcBef>
              <a:spcAft>
                <a:spcPts val="0"/>
              </a:spcAft>
              <a:buSzPts val="12000"/>
              <a:buNone/>
              <a:defRPr sz="12000"/>
            </a:lvl4pPr>
            <a:lvl5pPr algn="ctr" lvl="4">
              <a:spcBef>
                <a:spcPts val="0"/>
              </a:spcBef>
              <a:spcAft>
                <a:spcPts val="0"/>
              </a:spcAft>
              <a:buSzPts val="12000"/>
              <a:buNone/>
              <a:defRPr sz="12000"/>
            </a:lvl5pPr>
            <a:lvl6pPr algn="ctr" lvl="5">
              <a:spcBef>
                <a:spcPts val="0"/>
              </a:spcBef>
              <a:spcAft>
                <a:spcPts val="0"/>
              </a:spcAft>
              <a:buSzPts val="12000"/>
              <a:buNone/>
              <a:defRPr sz="12000"/>
            </a:lvl6pPr>
            <a:lvl7pPr algn="ctr" lvl="6">
              <a:spcBef>
                <a:spcPts val="0"/>
              </a:spcBef>
              <a:spcAft>
                <a:spcPts val="0"/>
              </a:spcAft>
              <a:buSzPts val="12000"/>
              <a:buNone/>
              <a:defRPr sz="12000"/>
            </a:lvl7pPr>
            <a:lvl8pPr algn="ctr" lvl="7">
              <a:spcBef>
                <a:spcPts val="0"/>
              </a:spcBef>
              <a:spcAft>
                <a:spcPts val="0"/>
              </a:spcAft>
              <a:buSzPts val="12000"/>
              <a:buNone/>
              <a:defRPr sz="12000"/>
            </a:lvl8pPr>
            <a:lvl9pPr algn="ctr" lvl="8">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t" anchorCtr="0" bIns="91425" lIns="91425" rIns="91425" spcFirstLastPara="1" tIns="91425" wrap="square">
            <a:noAutofit/>
          </a:bodyPr>
          <a:lstStyle>
            <a:lvl1pPr algn="ctr" indent="-342900" lvl="0" marL="457200">
              <a:spcBef>
                <a:spcPts val="0"/>
              </a:spcBef>
              <a:spcAft>
                <a:spcPts val="0"/>
              </a:spcAft>
              <a:buSzPts val="1800"/>
              <a:buChar char="●"/>
              <a:defRPr/>
            </a:lvl1pPr>
            <a:lvl2pPr algn="ctr" indent="-317500" lvl="1" marL="914400">
              <a:spcBef>
                <a:spcPts val="1600"/>
              </a:spcBef>
              <a:spcAft>
                <a:spcPts val="0"/>
              </a:spcAft>
              <a:buSzPts val="1400"/>
              <a:buChar char="○"/>
              <a:defRPr/>
            </a:lvl2pPr>
            <a:lvl3pPr algn="ctr" indent="-317500" lvl="2" marL="1371600">
              <a:spcBef>
                <a:spcPts val="1600"/>
              </a:spcBef>
              <a:spcAft>
                <a:spcPts val="0"/>
              </a:spcAft>
              <a:buSzPts val="1400"/>
              <a:buChar char="■"/>
              <a:defRPr/>
            </a:lvl3pPr>
            <a:lvl4pPr algn="ctr" indent="-317500" lvl="3" marL="1828800">
              <a:spcBef>
                <a:spcPts val="1600"/>
              </a:spcBef>
              <a:spcAft>
                <a:spcPts val="0"/>
              </a:spcAft>
              <a:buSzPts val="1400"/>
              <a:buChar char="●"/>
              <a:defRPr/>
            </a:lvl4pPr>
            <a:lvl5pPr algn="ctr" indent="-317500" lvl="4" marL="2286000">
              <a:spcBef>
                <a:spcPts val="1600"/>
              </a:spcBef>
              <a:spcAft>
                <a:spcPts val="0"/>
              </a:spcAft>
              <a:buSzPts val="1400"/>
              <a:buChar char="○"/>
              <a:defRPr/>
            </a:lvl5pPr>
            <a:lvl6pPr algn="ctr" indent="-317500" lvl="5" marL="2743200">
              <a:spcBef>
                <a:spcPts val="1600"/>
              </a:spcBef>
              <a:spcAft>
                <a:spcPts val="0"/>
              </a:spcAft>
              <a:buSzPts val="1400"/>
              <a:buChar char="■"/>
              <a:defRPr/>
            </a:lvl6pPr>
            <a:lvl7pPr algn="ctr" indent="-317500" lvl="6" marL="3200400">
              <a:spcBef>
                <a:spcPts val="1600"/>
              </a:spcBef>
              <a:spcAft>
                <a:spcPts val="0"/>
              </a:spcAft>
              <a:buSzPts val="1400"/>
              <a:buChar char="●"/>
              <a:defRPr/>
            </a:lvl7pPr>
            <a:lvl8pPr algn="ctr" indent="-317500" lvl="7" marL="3657600">
              <a:spcBef>
                <a:spcPts val="1600"/>
              </a:spcBef>
              <a:spcAft>
                <a:spcPts val="0"/>
              </a:spcAft>
              <a:buSzPts val="1400"/>
              <a:buChar char="○"/>
              <a:defRPr/>
            </a:lvl8pPr>
            <a:lvl9pPr algn="ctr" indent="-317500" lvl="8" marL="4114800">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Sobre o plano">
  <p:cSld name="BLANK_1">
    <p:spTree>
      <p:nvGrpSpPr>
        <p:cNvPr id="50" name="Shape 50"/>
        <p:cNvGrpSpPr/>
        <p:nvPr/>
      </p:nvGrpSpPr>
      <p:grpSpPr>
        <a:xfrm>
          <a:off x="0" y="0"/>
          <a:ext cx="0" cy="0"/>
          <a:chOff x="0" y="0"/>
          <a:chExt cx="0" cy="0"/>
        </a:xfrm>
      </p:grpSpPr>
      <p:sp>
        <p:nvSpPr>
          <p:cNvPr id="51" name="Google Shape;51;p13"/>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pt-BR"/>
              <a:t>‹#›</a:t>
            </a:fld>
            <a:endParaRPr/>
          </a:p>
        </p:txBody>
      </p:sp>
      <p:sp>
        <p:nvSpPr>
          <p:cNvPr id="52" name="Google Shape;52;p13"/>
          <p:cNvSpPr txBox="1"/>
          <p:nvPr/>
        </p:nvSpPr>
        <p:spPr>
          <a:xfrm>
            <a:off x="-2445900" y="0"/>
            <a:ext cx="1695600" cy="5014200"/>
          </a:xfrm>
          <a:prstGeom prst="rect">
            <a:avLst/>
          </a:prstGeom>
          <a:solidFill>
            <a:srgbClr val="FFD966"/>
          </a:solidFill>
          <a:ln cap="flat" cmpd="sng" w="28575">
            <a:solidFill>
              <a:srgbClr val="FFFFFF"/>
            </a:solidFill>
            <a:prstDash val="solid"/>
            <a:round/>
            <a:headEnd len="sm" type="none" w="sm"/>
            <a:tailEnd len="sm" type="none" w="sm"/>
          </a:ln>
        </p:spPr>
        <p:txBody>
          <a:bodyPr anchor="t" anchorCtr="0" bIns="91425" lIns="91425" rIns="91425" spcFirstLastPara="1" tIns="91425" wrap="square">
            <a:noAutofit/>
          </a:bodyPr>
          <a:lstStyle/>
          <a:p>
            <a:pPr algn="l" indent="0" lvl="0" marL="0" rtl="0">
              <a:lnSpc>
                <a:spcPct val="115000"/>
              </a:lnSpc>
              <a:spcBef>
                <a:spcPts val="0"/>
              </a:spcBef>
              <a:spcAft>
                <a:spcPts val="0"/>
              </a:spcAft>
              <a:buNone/>
            </a:pPr>
            <a:r>
              <a:rPr lang="pt-BR" sz="1200">
                <a:latin typeface="Open Sans ExtraBold"/>
                <a:ea typeface="Open Sans ExtraBold"/>
                <a:cs typeface="Open Sans ExtraBold"/>
                <a:sym typeface="Open Sans ExtraBold"/>
              </a:rPr>
              <a:t>SOBRE ESTA AULA</a:t>
            </a:r>
            <a:endParaRPr sz="1200">
              <a:latin typeface="Open Sans ExtraBold"/>
              <a:ea typeface="Open Sans ExtraBold"/>
              <a:cs typeface="Open Sans ExtraBold"/>
              <a:sym typeface="Open Sans ExtraBold"/>
            </a:endParaRPr>
          </a:p>
          <a:p>
            <a:pPr algn="l" indent="0" lvl="0" marL="0" rtl="0">
              <a:lnSpc>
                <a:spcPct val="115000"/>
              </a:lnSpc>
              <a:spcBef>
                <a:spcPts val="0"/>
              </a:spcBef>
              <a:spcAft>
                <a:spcPts val="0"/>
              </a:spcAft>
              <a:buNone/>
            </a:pPr>
            <a:r>
              <a:rPr lang="pt-BR" sz="1200">
                <a:latin typeface="Open Sans"/>
                <a:ea typeface="Open Sans"/>
                <a:cs typeface="Open Sans"/>
                <a:sym typeface="Open Sans"/>
              </a:rPr>
              <a:t>Neste slide, você  deve descrever a finalidade da aula, os objetos do conhecimento,  a prática de linguagem e a(s) habilidade(s) da BNCC relacionada(s).</a:t>
            </a:r>
            <a:endParaRPr sz="1200">
              <a:latin typeface="Open Sans"/>
              <a:ea typeface="Open Sans"/>
              <a:cs typeface="Open Sans"/>
              <a:sym typeface="Open Sans"/>
            </a:endParaRPr>
          </a:p>
          <a:p>
            <a:pPr algn="l" indent="0" lvl="0" marL="0" rtl="0">
              <a:spcBef>
                <a:spcPts val="0"/>
              </a:spcBef>
              <a:spcAft>
                <a:spcPts val="0"/>
              </a:spcAft>
              <a:buNone/>
            </a:pPr>
            <a:r>
              <a:t/>
            </a:r>
            <a:endParaRPr sz="1200">
              <a:latin typeface="Open Sans ExtraBold"/>
              <a:ea typeface="Open Sans ExtraBold"/>
              <a:cs typeface="Open Sans ExtraBold"/>
              <a:sym typeface="Open Sans ExtraBold"/>
            </a:endParaRPr>
          </a:p>
        </p:txBody>
      </p:sp>
    </p:spTree>
  </p:cSld>
  <p:clrMapOvr>
    <a:masterClrMapping/>
  </p:clrMapOvr>
</p:sldLayout>
</file>

<file path=ppt/slideLayouts/slideLayout13.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Título da aula">
  <p:cSld name="BLANK_1_1">
    <p:spTree>
      <p:nvGrpSpPr>
        <p:cNvPr id="53" name="Shape 53"/>
        <p:cNvGrpSpPr/>
        <p:nvPr/>
      </p:nvGrpSpPr>
      <p:grpSpPr>
        <a:xfrm>
          <a:off x="0" y="0"/>
          <a:ext cx="0" cy="0"/>
          <a:chOff x="0" y="0"/>
          <a:chExt cx="0" cy="0"/>
        </a:xfrm>
      </p:grpSpPr>
      <p:sp>
        <p:nvSpPr>
          <p:cNvPr id="54" name="Google Shape;54;p14"/>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pt-BR"/>
              <a:t>‹#›</a:t>
            </a:fld>
            <a:endParaRPr/>
          </a:p>
        </p:txBody>
      </p:sp>
      <p:sp>
        <p:nvSpPr>
          <p:cNvPr id="55" name="Google Shape;55;p14"/>
          <p:cNvSpPr txBox="1"/>
          <p:nvPr/>
        </p:nvSpPr>
        <p:spPr>
          <a:xfrm>
            <a:off x="-2445900" y="0"/>
            <a:ext cx="1695600" cy="5014200"/>
          </a:xfrm>
          <a:prstGeom prst="rect">
            <a:avLst/>
          </a:prstGeom>
          <a:solidFill>
            <a:srgbClr val="FFD966"/>
          </a:solidFill>
          <a:ln cap="flat" cmpd="sng" w="28575">
            <a:solidFill>
              <a:srgbClr val="FFFFFF"/>
            </a:solidFill>
            <a:prstDash val="solid"/>
            <a:round/>
            <a:headEnd len="sm" type="none" w="sm"/>
            <a:tailEnd len="sm" type="none" w="sm"/>
          </a:ln>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lang="pt-BR" sz="1200">
                <a:solidFill>
                  <a:schemeClr val="dk1"/>
                </a:solidFill>
                <a:latin typeface="Open Sans ExtraBold"/>
                <a:ea typeface="Open Sans ExtraBold"/>
                <a:cs typeface="Open Sans ExtraBold"/>
                <a:sym typeface="Open Sans ExtraBold"/>
              </a:rPr>
              <a:t>TEMA DA AULA</a:t>
            </a:r>
            <a:endParaRPr sz="1200">
              <a:solidFill>
                <a:schemeClr val="dk1"/>
              </a:solidFill>
              <a:latin typeface="Open Sans ExtraBold"/>
              <a:ea typeface="Open Sans ExtraBold"/>
              <a:cs typeface="Open Sans ExtraBold"/>
              <a:sym typeface="Open Sans ExtraBold"/>
            </a:endParaRPr>
          </a:p>
          <a:p>
            <a:pPr algn="l" indent="0" lvl="0" marL="0" rtl="0">
              <a:lnSpc>
                <a:spcPct val="115000"/>
              </a:lnSpc>
              <a:spcBef>
                <a:spcPts val="0"/>
              </a:spcBef>
              <a:spcAft>
                <a:spcPts val="0"/>
              </a:spcAft>
              <a:buNone/>
            </a:pPr>
            <a:r>
              <a:rPr lang="pt-BR" sz="1200">
                <a:solidFill>
                  <a:schemeClr val="dk1"/>
                </a:solidFill>
                <a:latin typeface="Open Sans"/>
                <a:ea typeface="Open Sans"/>
                <a:cs typeface="Open Sans"/>
                <a:sym typeface="Open Sans"/>
              </a:rPr>
              <a:t>Este é o nome da sua aula. Elabore-o pensando em compartilhá-lo com os alunos no início da atividade.</a:t>
            </a:r>
            <a:endParaRPr sz="1200">
              <a:latin typeface="Open Sans ExtraBold"/>
              <a:ea typeface="Open Sans ExtraBold"/>
              <a:cs typeface="Open Sans ExtraBold"/>
              <a:sym typeface="Open Sans ExtraBold"/>
            </a:endParaRPr>
          </a:p>
        </p:txBody>
      </p:sp>
    </p:spTree>
  </p:cSld>
  <p:clrMapOvr>
    <a:masterClrMapping/>
  </p:clrMapOvr>
</p:sldLayout>
</file>

<file path=ppt/slideLayouts/slideLayout14.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Introdução">
  <p:cSld name="BLANK_1_1_1">
    <p:spTree>
      <p:nvGrpSpPr>
        <p:cNvPr id="56" name="Shape 56"/>
        <p:cNvGrpSpPr/>
        <p:nvPr/>
      </p:nvGrpSpPr>
      <p:grpSpPr>
        <a:xfrm>
          <a:off x="0" y="0"/>
          <a:ext cx="0" cy="0"/>
          <a:chOff x="0" y="0"/>
          <a:chExt cx="0" cy="0"/>
        </a:xfrm>
      </p:grpSpPr>
      <p:sp>
        <p:nvSpPr>
          <p:cNvPr id="57" name="Google Shape;57;p15"/>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pt-BR"/>
              <a:t>‹#›</a:t>
            </a:fld>
            <a:endParaRPr/>
          </a:p>
        </p:txBody>
      </p:sp>
      <p:sp>
        <p:nvSpPr>
          <p:cNvPr id="58" name="Google Shape;58;p15"/>
          <p:cNvSpPr txBox="1"/>
          <p:nvPr/>
        </p:nvSpPr>
        <p:spPr>
          <a:xfrm>
            <a:off x="-2445900" y="0"/>
            <a:ext cx="1695600" cy="5014200"/>
          </a:xfrm>
          <a:prstGeom prst="rect">
            <a:avLst/>
          </a:prstGeom>
          <a:solidFill>
            <a:srgbClr val="FFD966"/>
          </a:solidFill>
          <a:ln cap="flat" cmpd="sng" w="28575">
            <a:solidFill>
              <a:srgbClr val="FFFFFF"/>
            </a:solidFill>
            <a:prstDash val="solid"/>
            <a:round/>
            <a:headEnd len="sm" type="none" w="sm"/>
            <a:tailEnd len="sm" type="none" w="sm"/>
          </a:ln>
        </p:spPr>
        <p:txBody>
          <a:bodyPr anchor="t" anchorCtr="0" bIns="91425" lIns="91425" rIns="91425" spcFirstLastPara="1" tIns="91425" wrap="square">
            <a:noAutofit/>
          </a:bodyPr>
          <a:lstStyle/>
          <a:p>
            <a:pPr algn="l" indent="0" lvl="0" marL="0" rtl="0">
              <a:lnSpc>
                <a:spcPct val="115000"/>
              </a:lnSpc>
              <a:spcBef>
                <a:spcPts val="0"/>
              </a:spcBef>
              <a:spcAft>
                <a:spcPts val="0"/>
              </a:spcAft>
              <a:buNone/>
            </a:pPr>
            <a:r>
              <a:rPr lang="pt-BR" sz="1200">
                <a:latin typeface="Open Sans ExtraBold"/>
                <a:ea typeface="Open Sans ExtraBold"/>
                <a:cs typeface="Open Sans ExtraBold"/>
                <a:sym typeface="Open Sans ExtraBold"/>
              </a:rPr>
              <a:t>INTRODUÇÃO</a:t>
            </a:r>
            <a:endParaRPr sz="1200">
              <a:latin typeface="Open Sans ExtraBold"/>
              <a:ea typeface="Open Sans ExtraBold"/>
              <a:cs typeface="Open Sans ExtraBold"/>
              <a:sym typeface="Open Sans ExtraBold"/>
            </a:endParaRPr>
          </a:p>
          <a:p>
            <a:pPr algn="l" indent="0" lvl="0" marL="0" rtl="0">
              <a:lnSpc>
                <a:spcPct val="115000"/>
              </a:lnSpc>
              <a:spcBef>
                <a:spcPts val="0"/>
              </a:spcBef>
              <a:spcAft>
                <a:spcPts val="0"/>
              </a:spcAft>
              <a:buNone/>
            </a:pPr>
            <a:r>
              <a:rPr lang="pt-BR" sz="1200">
                <a:latin typeface="Open Sans"/>
                <a:ea typeface="Open Sans"/>
                <a:cs typeface="Open Sans"/>
                <a:sym typeface="Open Sans"/>
              </a:rPr>
              <a:t>Neste componente da aula, você deve trazer tarefas para preparar os estudantes, para estabelecer uma memória ativa sobre os processos de ensino e aprendizagem etc.</a:t>
            </a:r>
            <a:endParaRPr sz="1200">
              <a:latin typeface="Open Sans"/>
              <a:ea typeface="Open Sans"/>
              <a:cs typeface="Open Sans"/>
              <a:sym typeface="Open Sans"/>
            </a:endParaRPr>
          </a:p>
          <a:p>
            <a:pPr algn="l" indent="0" lvl="0" marL="0" rtl="0">
              <a:spcBef>
                <a:spcPts val="0"/>
              </a:spcBef>
              <a:spcAft>
                <a:spcPts val="0"/>
              </a:spcAft>
              <a:buNone/>
            </a:pPr>
            <a:r>
              <a:t/>
            </a:r>
            <a:endParaRPr sz="1200">
              <a:latin typeface="Open Sans ExtraBold"/>
              <a:ea typeface="Open Sans ExtraBold"/>
              <a:cs typeface="Open Sans ExtraBold"/>
              <a:sym typeface="Open Sans ExtraBold"/>
            </a:endParaRPr>
          </a:p>
        </p:txBody>
      </p:sp>
    </p:spTree>
  </p:cSld>
  <p:clrMapOvr>
    <a:masterClrMapping/>
  </p:clrMapOvr>
</p:sldLayout>
</file>

<file path=ppt/slideLayouts/slideLayout15.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Desenvolvimento">
  <p:cSld name="BLANK_1_1_1_1">
    <p:spTree>
      <p:nvGrpSpPr>
        <p:cNvPr id="59" name="Shape 59"/>
        <p:cNvGrpSpPr/>
        <p:nvPr/>
      </p:nvGrpSpPr>
      <p:grpSpPr>
        <a:xfrm>
          <a:off x="0" y="0"/>
          <a:ext cx="0" cy="0"/>
          <a:chOff x="0" y="0"/>
          <a:chExt cx="0" cy="0"/>
        </a:xfrm>
      </p:grpSpPr>
      <p:sp>
        <p:nvSpPr>
          <p:cNvPr id="60" name="Google Shape;60;p16"/>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pt-BR"/>
              <a:t>‹#›</a:t>
            </a:fld>
            <a:endParaRPr/>
          </a:p>
        </p:txBody>
      </p:sp>
      <p:sp>
        <p:nvSpPr>
          <p:cNvPr id="61" name="Google Shape;61;p16"/>
          <p:cNvSpPr txBox="1"/>
          <p:nvPr/>
        </p:nvSpPr>
        <p:spPr>
          <a:xfrm>
            <a:off x="-2445900" y="0"/>
            <a:ext cx="1789500" cy="5014200"/>
          </a:xfrm>
          <a:prstGeom prst="rect">
            <a:avLst/>
          </a:prstGeom>
          <a:solidFill>
            <a:srgbClr val="FFD966"/>
          </a:solidFill>
          <a:ln cap="flat" cmpd="sng" w="28575">
            <a:solidFill>
              <a:srgbClr val="FFFFFF"/>
            </a:solidFill>
            <a:prstDash val="solid"/>
            <a:round/>
            <a:headEnd len="sm" type="none" w="sm"/>
            <a:tailEnd len="sm" type="none" w="sm"/>
          </a:ln>
        </p:spPr>
        <p:txBody>
          <a:bodyPr anchor="t" anchorCtr="0" bIns="91425" lIns="91425" rIns="91425" spcFirstLastPara="1" tIns="91425" wrap="square">
            <a:noAutofit/>
          </a:bodyPr>
          <a:lstStyle/>
          <a:p>
            <a:pPr algn="l" indent="0" lvl="0" marL="0" rtl="0">
              <a:lnSpc>
                <a:spcPct val="115000"/>
              </a:lnSpc>
              <a:spcBef>
                <a:spcPts val="0"/>
              </a:spcBef>
              <a:spcAft>
                <a:spcPts val="0"/>
              </a:spcAft>
              <a:buNone/>
            </a:pPr>
            <a:r>
              <a:rPr lang="pt-BR" sz="1200">
                <a:latin typeface="Open Sans ExtraBold"/>
                <a:ea typeface="Open Sans ExtraBold"/>
                <a:cs typeface="Open Sans ExtraBold"/>
                <a:sym typeface="Open Sans ExtraBold"/>
              </a:rPr>
              <a:t>DESENVOLVIMENTO</a:t>
            </a:r>
            <a:endParaRPr sz="1200">
              <a:latin typeface="Open Sans ExtraBold"/>
              <a:ea typeface="Open Sans ExtraBold"/>
              <a:cs typeface="Open Sans ExtraBold"/>
              <a:sym typeface="Open Sans ExtraBold"/>
            </a:endParaRPr>
          </a:p>
          <a:p>
            <a:pPr algn="l" indent="0" lvl="0" marL="0" rtl="0">
              <a:lnSpc>
                <a:spcPct val="115000"/>
              </a:lnSpc>
              <a:spcBef>
                <a:spcPts val="0"/>
              </a:spcBef>
              <a:spcAft>
                <a:spcPts val="0"/>
              </a:spcAft>
              <a:buNone/>
            </a:pPr>
            <a:r>
              <a:rPr lang="pt-BR" sz="1200">
                <a:latin typeface="Open Sans"/>
                <a:ea typeface="Open Sans"/>
                <a:cs typeface="Open Sans"/>
                <a:sym typeface="Open Sans"/>
              </a:rPr>
              <a:t>Neste componente da aula, você deve trazer tarefas que permitem estudo, manipulação, reflexão a respeito do objeto de conhecimento bem como sua aplicação.</a:t>
            </a:r>
            <a:endParaRPr sz="1200">
              <a:latin typeface="Open Sans"/>
              <a:ea typeface="Open Sans"/>
              <a:cs typeface="Open Sans"/>
              <a:sym typeface="Open Sans"/>
            </a:endParaRPr>
          </a:p>
          <a:p>
            <a:pPr algn="l" indent="0" lvl="0" marL="0" rtl="0">
              <a:lnSpc>
                <a:spcPct val="115000"/>
              </a:lnSpc>
              <a:spcBef>
                <a:spcPts val="0"/>
              </a:spcBef>
              <a:spcAft>
                <a:spcPts val="0"/>
              </a:spcAft>
              <a:buNone/>
            </a:pPr>
            <a:r>
              <a:t/>
            </a:r>
            <a:endParaRPr sz="1200">
              <a:latin typeface="Open Sans"/>
              <a:ea typeface="Open Sans"/>
              <a:cs typeface="Open Sans"/>
              <a:sym typeface="Open Sans"/>
            </a:endParaRPr>
          </a:p>
          <a:p>
            <a:pPr algn="l" indent="0" lvl="0" marL="0" rtl="0">
              <a:lnSpc>
                <a:spcPct val="115000"/>
              </a:lnSpc>
              <a:spcBef>
                <a:spcPts val="0"/>
              </a:spcBef>
              <a:spcAft>
                <a:spcPts val="0"/>
              </a:spcAft>
              <a:buNone/>
            </a:pPr>
            <a:r>
              <a:t/>
            </a:r>
            <a:endParaRPr sz="1200">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Fechamento">
  <p:cSld name="BLANK_1_1_1_1_1">
    <p:spTree>
      <p:nvGrpSpPr>
        <p:cNvPr id="62" name="Shape 62"/>
        <p:cNvGrpSpPr/>
        <p:nvPr/>
      </p:nvGrpSpPr>
      <p:grpSpPr>
        <a:xfrm>
          <a:off x="0" y="0"/>
          <a:ext cx="0" cy="0"/>
          <a:chOff x="0" y="0"/>
          <a:chExt cx="0" cy="0"/>
        </a:xfrm>
      </p:grpSpPr>
      <p:sp>
        <p:nvSpPr>
          <p:cNvPr id="63" name="Google Shape;63;p17"/>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pt-BR"/>
              <a:t>‹#›</a:t>
            </a:fld>
            <a:endParaRPr/>
          </a:p>
        </p:txBody>
      </p:sp>
      <p:sp>
        <p:nvSpPr>
          <p:cNvPr id="64" name="Google Shape;64;p17"/>
          <p:cNvSpPr txBox="1"/>
          <p:nvPr/>
        </p:nvSpPr>
        <p:spPr>
          <a:xfrm>
            <a:off x="-2445900" y="0"/>
            <a:ext cx="1789500" cy="5014200"/>
          </a:xfrm>
          <a:prstGeom prst="rect">
            <a:avLst/>
          </a:prstGeom>
          <a:solidFill>
            <a:srgbClr val="FFD966"/>
          </a:solidFill>
          <a:ln cap="flat" cmpd="sng" w="28575">
            <a:solidFill>
              <a:srgbClr val="FFFFFF"/>
            </a:solidFill>
            <a:prstDash val="solid"/>
            <a:round/>
            <a:headEnd len="sm" type="none" w="sm"/>
            <a:tailEnd len="sm" type="none" w="sm"/>
          </a:ln>
        </p:spPr>
        <p:txBody>
          <a:bodyPr anchor="t" anchorCtr="0" bIns="91425" lIns="91425" rIns="91425" spcFirstLastPara="1" tIns="91425" wrap="square">
            <a:noAutofit/>
          </a:bodyPr>
          <a:lstStyle/>
          <a:p>
            <a:pPr algn="l" indent="0" lvl="0" marL="0" rtl="0">
              <a:lnSpc>
                <a:spcPct val="115000"/>
              </a:lnSpc>
              <a:spcBef>
                <a:spcPts val="0"/>
              </a:spcBef>
              <a:spcAft>
                <a:spcPts val="0"/>
              </a:spcAft>
              <a:buNone/>
            </a:pPr>
            <a:r>
              <a:rPr lang="pt-BR" sz="1200">
                <a:latin typeface="Open Sans ExtraBold"/>
                <a:ea typeface="Open Sans ExtraBold"/>
                <a:cs typeface="Open Sans ExtraBold"/>
                <a:sym typeface="Open Sans ExtraBold"/>
              </a:rPr>
              <a:t>FECHAMENTO</a:t>
            </a:r>
            <a:endParaRPr sz="1200">
              <a:latin typeface="Open Sans ExtraBold"/>
              <a:ea typeface="Open Sans ExtraBold"/>
              <a:cs typeface="Open Sans ExtraBold"/>
              <a:sym typeface="Open Sans ExtraBold"/>
            </a:endParaRPr>
          </a:p>
          <a:p>
            <a:pPr algn="l" indent="0" lvl="0" marL="0" rtl="0">
              <a:lnSpc>
                <a:spcPct val="115000"/>
              </a:lnSpc>
              <a:spcBef>
                <a:spcPts val="0"/>
              </a:spcBef>
              <a:spcAft>
                <a:spcPts val="0"/>
              </a:spcAft>
              <a:buNone/>
            </a:pPr>
            <a:r>
              <a:rPr lang="pt-BR" sz="1200">
                <a:latin typeface="Open Sans"/>
                <a:ea typeface="Open Sans"/>
                <a:cs typeface="Open Sans"/>
                <a:sym typeface="Open Sans"/>
              </a:rPr>
              <a:t>Neste componente da aula, você deve trazer tarefas que permitem tanto obter informações sobre o resultado da tarefa, os processos envolvidos, bem como a antecipação dos próximos passos.</a:t>
            </a:r>
            <a:endParaRPr sz="1200">
              <a:latin typeface="Open Sans"/>
              <a:ea typeface="Open Sans"/>
              <a:cs typeface="Open Sans"/>
              <a:sym typeface="Open Sans"/>
            </a:endParaRPr>
          </a:p>
          <a:p>
            <a:pPr algn="l" indent="0" lvl="0" marL="0" rtl="0">
              <a:lnSpc>
                <a:spcPct val="115000"/>
              </a:lnSpc>
              <a:spcBef>
                <a:spcPts val="0"/>
              </a:spcBef>
              <a:spcAft>
                <a:spcPts val="0"/>
              </a:spcAft>
              <a:buNone/>
            </a:pPr>
            <a:r>
              <a:t/>
            </a:r>
            <a:endParaRPr sz="1200">
              <a:latin typeface="Open Sans"/>
              <a:ea typeface="Open Sans"/>
              <a:cs typeface="Open Sans"/>
              <a:sym typeface="Open Sans"/>
            </a:endParaRPr>
          </a:p>
          <a:p>
            <a:pPr algn="l" indent="0" lvl="0" marL="0" rtl="0">
              <a:lnSpc>
                <a:spcPct val="115000"/>
              </a:lnSpc>
              <a:spcBef>
                <a:spcPts val="0"/>
              </a:spcBef>
              <a:spcAft>
                <a:spcPts val="0"/>
              </a:spcAft>
              <a:buNone/>
            </a:pPr>
            <a:r>
              <a:t/>
            </a:r>
            <a:endParaRPr sz="1200">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 anchorCtr="0" bIns="91425" lIns="91425" rIns="91425" spcFirstLastPara="1" tIns="91425" wrap="square">
            <a:noAutofit/>
          </a:bodyPr>
          <a:lstStyle>
            <a:lvl1pPr algn="ctr" lvl="0">
              <a:spcBef>
                <a:spcPts val="0"/>
              </a:spcBef>
              <a:spcAft>
                <a:spcPts val="0"/>
              </a:spcAft>
              <a:buSzPts val="3600"/>
              <a:buNone/>
              <a:defRPr sz="3600"/>
            </a:lvl1pPr>
            <a:lvl2pPr algn="ctr" lvl="1">
              <a:spcBef>
                <a:spcPts val="0"/>
              </a:spcBef>
              <a:spcAft>
                <a:spcPts val="0"/>
              </a:spcAft>
              <a:buSzPts val="3600"/>
              <a:buNone/>
              <a:defRPr sz="3600"/>
            </a:lvl2pPr>
            <a:lvl3pPr algn="ctr" lvl="2">
              <a:spcBef>
                <a:spcPts val="0"/>
              </a:spcBef>
              <a:spcAft>
                <a:spcPts val="0"/>
              </a:spcAft>
              <a:buSzPts val="3600"/>
              <a:buNone/>
              <a:defRPr sz="3600"/>
            </a:lvl3pPr>
            <a:lvl4pPr algn="ctr" lvl="3">
              <a:spcBef>
                <a:spcPts val="0"/>
              </a:spcBef>
              <a:spcAft>
                <a:spcPts val="0"/>
              </a:spcAft>
              <a:buSzPts val="3600"/>
              <a:buNone/>
              <a:defRPr sz="3600"/>
            </a:lvl4pPr>
            <a:lvl5pPr algn="ctr" lvl="4">
              <a:spcBef>
                <a:spcPts val="0"/>
              </a:spcBef>
              <a:spcAft>
                <a:spcPts val="0"/>
              </a:spcAft>
              <a:buSzPts val="3600"/>
              <a:buNone/>
              <a:defRPr sz="3600"/>
            </a:lvl5pPr>
            <a:lvl6pPr algn="ctr" lvl="5">
              <a:spcBef>
                <a:spcPts val="0"/>
              </a:spcBef>
              <a:spcAft>
                <a:spcPts val="0"/>
              </a:spcAft>
              <a:buSzPts val="3600"/>
              <a:buNone/>
              <a:defRPr sz="3600"/>
            </a:lvl6pPr>
            <a:lvl7pPr algn="ctr" lvl="6">
              <a:spcBef>
                <a:spcPts val="0"/>
              </a:spcBef>
              <a:spcAft>
                <a:spcPts val="0"/>
              </a:spcAft>
              <a:buSzPts val="3600"/>
              <a:buNone/>
              <a:defRPr sz="3600"/>
            </a:lvl7pPr>
            <a:lvl8pPr algn="ctr" lvl="7">
              <a:spcBef>
                <a:spcPts val="0"/>
              </a:spcBef>
              <a:spcAft>
                <a:spcPts val="0"/>
              </a:spcAft>
              <a:buSzPts val="3600"/>
              <a:buNone/>
              <a:defRPr sz="3600"/>
            </a:lvl8pPr>
            <a:lvl9pPr algn="ctr" lvl="8">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t" anchorCtr="0" bIns="91425" lIns="91425" rIns="91425" spcFirstLastPara="1" tIns="91425" wrap="square">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t" anchorCtr="0" bIns="91425" lIns="91425" rIns="91425" spcFirstLastPara="1" tIns="91425" wrap="square">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t" anchorCtr="0" bIns="91425" lIns="91425" rIns="91425" spcFirstLastPara="1" tIns="91425" wrap="square">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t" anchorCtr="0" bIns="91425" lIns="91425" rIns="91425" spcFirstLastPara="1" tIns="91425" wrap="square">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t" anchorCtr="0" bIns="91425" lIns="91425" rIns="91425" spcFirstLastPara="1" tIns="91425" wrap="square">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t" anchorCtr="0" bIns="91425" lIns="91425" rIns="91425" spcFirstLastPara="1" tIns="91425" wrap="square">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b" anchorCtr="0" bIns="91425" lIns="91425" rIns="91425" spcFirstLastPara="1" tIns="91425" wrap="square">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t" anchorCtr="0" bIns="91425" lIns="91425" rIns="91425" spcFirstLastPara="1" tIns="91425" wrap="square">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 anchorCtr="0" bIns="91425" lIns="91425" rIns="91425" spcFirstLastPara="1" tIns="91425" wrap="square">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b" anchorCtr="0" bIns="91425" lIns="91425" rIns="91425" spcFirstLastPara="1" tIns="91425" wrap="square">
            <a:noAutofit/>
          </a:bodyPr>
          <a:lstStyle>
            <a:lvl1pPr algn="ctr" lvl="0">
              <a:spcBef>
                <a:spcPts val="0"/>
              </a:spcBef>
              <a:spcAft>
                <a:spcPts val="0"/>
              </a:spcAft>
              <a:buSzPts val="4200"/>
              <a:buNone/>
              <a:defRPr sz="4200"/>
            </a:lvl1pPr>
            <a:lvl2pPr algn="ctr" lvl="1">
              <a:spcBef>
                <a:spcPts val="0"/>
              </a:spcBef>
              <a:spcAft>
                <a:spcPts val="0"/>
              </a:spcAft>
              <a:buSzPts val="4200"/>
              <a:buNone/>
              <a:defRPr sz="4200"/>
            </a:lvl2pPr>
            <a:lvl3pPr algn="ctr" lvl="2">
              <a:spcBef>
                <a:spcPts val="0"/>
              </a:spcBef>
              <a:spcAft>
                <a:spcPts val="0"/>
              </a:spcAft>
              <a:buSzPts val="4200"/>
              <a:buNone/>
              <a:defRPr sz="4200"/>
            </a:lvl3pPr>
            <a:lvl4pPr algn="ctr" lvl="3">
              <a:spcBef>
                <a:spcPts val="0"/>
              </a:spcBef>
              <a:spcAft>
                <a:spcPts val="0"/>
              </a:spcAft>
              <a:buSzPts val="4200"/>
              <a:buNone/>
              <a:defRPr sz="4200"/>
            </a:lvl4pPr>
            <a:lvl5pPr algn="ctr" lvl="4">
              <a:spcBef>
                <a:spcPts val="0"/>
              </a:spcBef>
              <a:spcAft>
                <a:spcPts val="0"/>
              </a:spcAft>
              <a:buSzPts val="4200"/>
              <a:buNone/>
              <a:defRPr sz="4200"/>
            </a:lvl5pPr>
            <a:lvl6pPr algn="ctr" lvl="5">
              <a:spcBef>
                <a:spcPts val="0"/>
              </a:spcBef>
              <a:spcAft>
                <a:spcPts val="0"/>
              </a:spcAft>
              <a:buSzPts val="4200"/>
              <a:buNone/>
              <a:defRPr sz="4200"/>
            </a:lvl6pPr>
            <a:lvl7pPr algn="ctr" lvl="6">
              <a:spcBef>
                <a:spcPts val="0"/>
              </a:spcBef>
              <a:spcAft>
                <a:spcPts val="0"/>
              </a:spcAft>
              <a:buSzPts val="4200"/>
              <a:buNone/>
              <a:defRPr sz="4200"/>
            </a:lvl7pPr>
            <a:lvl8pPr algn="ctr" lvl="7">
              <a:spcBef>
                <a:spcPts val="0"/>
              </a:spcBef>
              <a:spcAft>
                <a:spcPts val="0"/>
              </a:spcAft>
              <a:buSzPts val="4200"/>
              <a:buNone/>
              <a:defRPr sz="4200"/>
            </a:lvl8pPr>
            <a:lvl9pPr algn="ctr" lvl="8">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t" anchorCtr="0" bIns="91425" lIns="91425" rIns="91425" spcFirstLastPara="1" tIns="91425" wrap="square">
            <a:noAutofit/>
          </a:bodyPr>
          <a:lstStyle>
            <a:lvl1pPr algn="ctr" lvl="0">
              <a:lnSpc>
                <a:spcPct val="100000"/>
              </a:lnSpc>
              <a:spcBef>
                <a:spcPts val="0"/>
              </a:spcBef>
              <a:spcAft>
                <a:spcPts val="0"/>
              </a:spcAft>
              <a:buSzPts val="2100"/>
              <a:buNone/>
              <a:defRPr sz="2100"/>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 anchorCtr="0" bIns="91425" lIns="91425" rIns="91425" spcFirstLastPara="1" tIns="91425" wrap="square">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 anchorCtr="0" bIns="91425" lIns="91425" rIns="91425" spcFirstLastPara="1" tIns="91425" wrap="square">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theme/theme2.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t" anchorCtr="0" bIns="91425" lIns="91425" rIns="91425" spcFirstLastPara="1" tIns="91425" wrap="square">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t" anchorCtr="0" bIns="91425" lIns="91425" rIns="91425" spcFirstLastPara="1" tIns="91425" wrap="square">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 anchorCtr="0" bIns="91425" lIns="91425" rIns="91425" spcFirstLastPara="1" tIns="91425" wrap="square">
            <a:noAutofit/>
          </a:bodyPr>
          <a:lstStyle>
            <a:lvl1pPr algn="r" lvl="0">
              <a:buNone/>
              <a:defRPr sz="1000">
                <a:solidFill>
                  <a:schemeClr val="dk2"/>
                </a:solidFill>
              </a:defRPr>
            </a:lvl1pPr>
            <a:lvl2pPr algn="r" lvl="1">
              <a:buNone/>
              <a:defRPr sz="1000">
                <a:solidFill>
                  <a:schemeClr val="dk2"/>
                </a:solidFill>
              </a:defRPr>
            </a:lvl2pPr>
            <a:lvl3pPr algn="r" lvl="2">
              <a:buNone/>
              <a:defRPr sz="1000">
                <a:solidFill>
                  <a:schemeClr val="dk2"/>
                </a:solidFill>
              </a:defRPr>
            </a:lvl3pPr>
            <a:lvl4pPr algn="r" lvl="3">
              <a:buNone/>
              <a:defRPr sz="1000">
                <a:solidFill>
                  <a:schemeClr val="dk2"/>
                </a:solidFill>
              </a:defRPr>
            </a:lvl4pPr>
            <a:lvl5pPr algn="r" lvl="4">
              <a:buNone/>
              <a:defRPr sz="1000">
                <a:solidFill>
                  <a:schemeClr val="dk2"/>
                </a:solidFill>
              </a:defRPr>
            </a:lvl5pPr>
            <a:lvl6pPr algn="r" lvl="5">
              <a:buNone/>
              <a:defRPr sz="1000">
                <a:solidFill>
                  <a:schemeClr val="dk2"/>
                </a:solidFill>
              </a:defRPr>
            </a:lvl6pPr>
            <a:lvl7pPr algn="r" lvl="6">
              <a:buNone/>
              <a:defRPr sz="1000">
                <a:solidFill>
                  <a:schemeClr val="dk2"/>
                </a:solidFill>
              </a:defRPr>
            </a:lvl7pPr>
            <a:lvl8pPr algn="r" lvl="7">
              <a:buNone/>
              <a:defRPr sz="1000">
                <a:solidFill>
                  <a:schemeClr val="dk2"/>
                </a:solidFill>
              </a:defRPr>
            </a:lvl8pPr>
            <a:lvl9pPr algn="r" lvl="8">
              <a:buNone/>
              <a:defRPr sz="1000">
                <a:solidFill>
                  <a:schemeClr val="dk2"/>
                </a:solidFill>
              </a:defRPr>
            </a:lvl9pPr>
          </a:lstStyle>
          <a:p>
            <a:pPr algn="r" indent="0" lvl="0" marL="0" rtl="0">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folHlink="folHlink" hlink="hlink" tx1="dk1" tx2="lt2"/>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 Id="rId4" Target="../media/image2.png" Type="http://schemas.openxmlformats.org/officeDocument/2006/relationships/image"/><Relationship Id="rId5"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8.xml" Type="http://schemas.openxmlformats.org/officeDocument/2006/relationships/notesSlide"/></Relationships>
</file>

<file path=ppt/slides/slide1.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68" name="Shape 68"/>
        <p:cNvGrpSpPr/>
        <p:nvPr/>
      </p:nvGrpSpPr>
      <p:grpSpPr>
        <a:xfrm>
          <a:off x="0" y="0"/>
          <a:ext cx="0" cy="0"/>
          <a:chOff x="0" y="0"/>
          <a:chExt cx="0" cy="0"/>
        </a:xfrm>
      </p:grpSpPr>
      <p:graphicFrame>
        <p:nvGraphicFramePr>
          <p:cNvPr id="69" name="Google Shape;69;p18"/>
          <p:cNvGraphicFramePr/>
          <p:nvPr/>
        </p:nvGraphicFramePr>
        <p:xfrm>
          <a:off x="498700" y="355375"/>
          <a:ext cx="3000000" cy="3000000"/>
        </p:xfrm>
        <a:graphic>
          <a:graphicData uri="http://schemas.openxmlformats.org/drawingml/2006/table">
            <a:tbl>
              <a:tblPr>
                <a:noFill/>
                <a:tableStyleId>{00DA77E2-B04F-4AF2-88E0-30E37B78DB5E}</a:tableStyleId>
              </a:tblPr>
              <a:tblGrid>
                <a:gridCol w="1856500"/>
                <a:gridCol w="2042750"/>
                <a:gridCol w="2047300"/>
                <a:gridCol w="2352450"/>
              </a:tblGrid>
              <a:tr h="381000">
                <a:tc>
                  <a:txBody>
                    <a:bodyPr/>
                    <a:lstStyle/>
                    <a:p>
                      <a:pPr algn="l" indent="0" lvl="0" marL="0" rtl="0">
                        <a:lnSpc>
                          <a:spcPct val="120000"/>
                        </a:lnSpc>
                        <a:spcBef>
                          <a:spcPts val="300"/>
                        </a:spcBef>
                        <a:spcAft>
                          <a:spcPts val="300"/>
                        </a:spcAft>
                        <a:buNone/>
                      </a:pPr>
                      <a:r>
                        <a:rPr lang="pt-BR" sz="1600">
                          <a:latin typeface="Open Sans"/>
                          <a:ea typeface="Open Sans"/>
                          <a:cs typeface="Open Sans"/>
                          <a:sym typeface="Open Sans"/>
                        </a:rPr>
                        <a:t>Título da aula:</a:t>
                      </a:r>
                      <a:endParaRPr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C4BE86">
                          <a:alpha val="0"/>
                        </a:srgbClr>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lnSpc>
                          <a:spcPct val="120000"/>
                        </a:lnSpc>
                        <a:spcBef>
                          <a:spcPts val="300"/>
                        </a:spcBef>
                        <a:spcAft>
                          <a:spcPts val="300"/>
                        </a:spcAft>
                        <a:buNone/>
                      </a:pPr>
                      <a:r>
                        <a:rPr b="1" lang="pt-BR" sz="1600">
                          <a:latin typeface="Open Sans"/>
                          <a:ea typeface="Open Sans"/>
                          <a:cs typeface="Open Sans"/>
                          <a:sym typeface="Open Sans"/>
                        </a:rPr>
                        <a:t>Ponto de exclamação, interrogação e final </a:t>
                      </a:r>
                      <a:r>
                        <a:rPr b="1" lang="pt-BR" sz="1600">
                          <a:latin typeface="Open Sans"/>
                          <a:ea typeface="Open Sans"/>
                          <a:cs typeface="Open Sans"/>
                          <a:sym typeface="Open Sans"/>
                        </a:rPr>
                        <a:t>em distintos suportes</a:t>
                      </a:r>
                      <a:endParaRPr b="1"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C4BE86">
                          <a:alpha val="0"/>
                        </a:srgbClr>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381000">
                <a:tc>
                  <a:txBody>
                    <a:bodyPr/>
                    <a:lstStyle/>
                    <a:p>
                      <a:pPr algn="l" indent="0" lvl="0" marL="0" rtl="0">
                        <a:lnSpc>
                          <a:spcPct val="120000"/>
                        </a:lnSpc>
                        <a:spcBef>
                          <a:spcPts val="300"/>
                        </a:spcBef>
                        <a:spcAft>
                          <a:spcPts val="300"/>
                        </a:spcAft>
                        <a:buNone/>
                      </a:pPr>
                      <a:r>
                        <a:rPr lang="pt-BR" sz="1600">
                          <a:latin typeface="Open Sans"/>
                          <a:ea typeface="Open Sans"/>
                          <a:cs typeface="Open Sans"/>
                          <a:sym typeface="Open Sans"/>
                        </a:rPr>
                        <a:t>Finalidade </a:t>
                      </a:r>
                      <a:r>
                        <a:rPr lang="pt-BR" sz="1600">
                          <a:latin typeface="Open Sans"/>
                          <a:ea typeface="Open Sans"/>
                          <a:cs typeface="Open Sans"/>
                          <a:sym typeface="Open Sans"/>
                        </a:rPr>
                        <a:t>da aula:</a:t>
                      </a:r>
                      <a:endParaRPr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lnSpc>
                          <a:spcPct val="120000"/>
                        </a:lnSpc>
                        <a:spcBef>
                          <a:spcPts val="300"/>
                        </a:spcBef>
                        <a:spcAft>
                          <a:spcPts val="300"/>
                        </a:spcAft>
                        <a:buNone/>
                      </a:pPr>
                      <a:r>
                        <a:rPr b="1" lang="pt-BR" sz="1600">
                          <a:latin typeface="Open Sans"/>
                          <a:ea typeface="Open Sans"/>
                          <a:cs typeface="Open Sans"/>
                          <a:sym typeface="Open Sans"/>
                        </a:rPr>
                        <a:t>Revisar os pontos de exclamação, interrogação e final por meio de suportes formais e informais</a:t>
                      </a:r>
                      <a:endParaRPr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381000">
                <a:tc>
                  <a:txBody>
                    <a:bodyPr/>
                    <a:lstStyle/>
                    <a:p>
                      <a:pPr algn="l" indent="0" lvl="0" marL="0" rtl="0">
                        <a:lnSpc>
                          <a:spcPct val="120000"/>
                        </a:lnSpc>
                        <a:spcBef>
                          <a:spcPts val="300"/>
                        </a:spcBef>
                        <a:spcAft>
                          <a:spcPts val="300"/>
                        </a:spcAft>
                        <a:buNone/>
                      </a:pPr>
                      <a:r>
                        <a:rPr lang="pt-BR" sz="1600">
                          <a:latin typeface="Open Sans"/>
                          <a:ea typeface="Open Sans"/>
                          <a:cs typeface="Open Sans"/>
                          <a:sym typeface="Open Sans"/>
                        </a:rPr>
                        <a:t>Ano:</a:t>
                      </a:r>
                      <a:endParaRPr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lnSpc>
                          <a:spcPct val="120000"/>
                        </a:lnSpc>
                        <a:spcBef>
                          <a:spcPts val="300"/>
                        </a:spcBef>
                        <a:spcAft>
                          <a:spcPts val="300"/>
                        </a:spcAft>
                        <a:buNone/>
                      </a:pPr>
                      <a:r>
                        <a:rPr b="1" lang="pt-BR" sz="1600">
                          <a:latin typeface="Open Sans"/>
                          <a:ea typeface="Open Sans"/>
                          <a:cs typeface="Open Sans"/>
                          <a:sym typeface="Open Sans"/>
                        </a:rPr>
                        <a:t>6</a:t>
                      </a:r>
                      <a:r>
                        <a:rPr b="1" lang="pt-BR" sz="1600">
                          <a:latin typeface="Open Sans"/>
                          <a:ea typeface="Open Sans"/>
                          <a:cs typeface="Open Sans"/>
                          <a:sym typeface="Open Sans"/>
                        </a:rPr>
                        <a:t>º ano do Ensino Fundamental </a:t>
                      </a:r>
                      <a:endParaRPr b="1"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381000">
                <a:tc>
                  <a:txBody>
                    <a:bodyPr/>
                    <a:lstStyle/>
                    <a:p>
                      <a:pPr algn="l" indent="0" lvl="0" marL="0" rtl="0">
                        <a:lnSpc>
                          <a:spcPct val="120000"/>
                        </a:lnSpc>
                        <a:spcBef>
                          <a:spcPts val="300"/>
                        </a:spcBef>
                        <a:spcAft>
                          <a:spcPts val="300"/>
                        </a:spcAft>
                        <a:buNone/>
                      </a:pPr>
                      <a:r>
                        <a:rPr lang="pt-BR" sz="1600">
                          <a:latin typeface="Open Sans"/>
                          <a:ea typeface="Open Sans"/>
                          <a:cs typeface="Open Sans"/>
                          <a:sym typeface="Open Sans"/>
                        </a:rPr>
                        <a:t>Objeto(s) do conhecimento:</a:t>
                      </a:r>
                      <a:endParaRPr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lnSpc>
                          <a:spcPct val="120000"/>
                        </a:lnSpc>
                        <a:spcBef>
                          <a:spcPts val="300"/>
                        </a:spcBef>
                        <a:spcAft>
                          <a:spcPts val="300"/>
                        </a:spcAft>
                        <a:buNone/>
                      </a:pPr>
                      <a:r>
                        <a:rPr b="1" lang="pt-BR" sz="1600">
                          <a:latin typeface="Open Sans"/>
                          <a:ea typeface="Open Sans"/>
                          <a:cs typeface="Open Sans"/>
                          <a:sym typeface="Open Sans"/>
                        </a:rPr>
                        <a:t>Elementos notacionais da escrita</a:t>
                      </a:r>
                      <a:endParaRPr b="1"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381000">
                <a:tc>
                  <a:txBody>
                    <a:bodyPr/>
                    <a:lstStyle/>
                    <a:p>
                      <a:pPr algn="l" indent="0" lvl="0" marL="0" rtl="0">
                        <a:lnSpc>
                          <a:spcPct val="120000"/>
                        </a:lnSpc>
                        <a:spcBef>
                          <a:spcPts val="300"/>
                        </a:spcBef>
                        <a:spcAft>
                          <a:spcPts val="300"/>
                        </a:spcAft>
                        <a:buNone/>
                      </a:pPr>
                      <a:r>
                        <a:rPr lang="pt-BR" sz="1600">
                          <a:latin typeface="Open Sans"/>
                          <a:ea typeface="Open Sans"/>
                          <a:cs typeface="Open Sans"/>
                          <a:sym typeface="Open Sans"/>
                        </a:rPr>
                        <a:t>Prática de linguagem:</a:t>
                      </a:r>
                      <a:endParaRPr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lnSpc>
                          <a:spcPct val="120000"/>
                        </a:lnSpc>
                        <a:spcBef>
                          <a:spcPts val="300"/>
                        </a:spcBef>
                        <a:spcAft>
                          <a:spcPts val="300"/>
                        </a:spcAft>
                        <a:buNone/>
                      </a:pPr>
                      <a:r>
                        <a:rPr b="1" lang="pt-BR" sz="1600">
                          <a:latin typeface="Open Sans"/>
                          <a:ea typeface="Open Sans"/>
                          <a:cs typeface="Open Sans"/>
                          <a:sym typeface="Open Sans"/>
                        </a:rPr>
                        <a:t>Análise linguística e semiótica</a:t>
                      </a:r>
                      <a:endParaRPr b="1"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381000">
                <a:tc>
                  <a:txBody>
                    <a:bodyPr/>
                    <a:lstStyle/>
                    <a:p>
                      <a:pPr algn="l" indent="0" lvl="0" marL="0" rtl="0">
                        <a:lnSpc>
                          <a:spcPct val="120000"/>
                        </a:lnSpc>
                        <a:spcBef>
                          <a:spcPts val="300"/>
                        </a:spcBef>
                        <a:spcAft>
                          <a:spcPts val="300"/>
                        </a:spcAft>
                        <a:buNone/>
                      </a:pPr>
                      <a:r>
                        <a:rPr lang="pt-BR" sz="1600">
                          <a:latin typeface="Open Sans"/>
                          <a:ea typeface="Open Sans"/>
                          <a:cs typeface="Open Sans"/>
                          <a:sym typeface="Open Sans"/>
                        </a:rPr>
                        <a:t>Habilidade(s) da BNCC</a:t>
                      </a:r>
                      <a:endParaRPr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spcBef>
                          <a:spcPts val="0"/>
                        </a:spcBef>
                        <a:spcAft>
                          <a:spcPts val="0"/>
                        </a:spcAft>
                        <a:buClr>
                          <a:schemeClr val="dk1"/>
                        </a:buClr>
                        <a:buSzPts val="1100"/>
                        <a:buFont typeface="Arial"/>
                        <a:buNone/>
                      </a:pPr>
                      <a:r>
                        <a:rPr b="1" lang="pt-BR" sz="1600">
                          <a:solidFill>
                            <a:schemeClr val="dk1"/>
                          </a:solidFill>
                          <a:latin typeface="Open Sans"/>
                          <a:ea typeface="Open Sans"/>
                          <a:cs typeface="Open Sans"/>
                          <a:sym typeface="Open Sans"/>
                        </a:rPr>
                        <a:t>EF67LP33</a:t>
                      </a:r>
                      <a:endParaRPr b="1"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381000">
                <a:tc gridSpan="4">
                  <a:txBody>
                    <a:bodyPr/>
                    <a:lstStyle/>
                    <a:p>
                      <a:pPr algn="l" indent="0" lvl="0" marL="0" rtl="0">
                        <a:lnSpc>
                          <a:spcPct val="115000"/>
                        </a:lnSpc>
                        <a:spcBef>
                          <a:spcPts val="0"/>
                        </a:spcBef>
                        <a:spcAft>
                          <a:spcPts val="0"/>
                        </a:spcAft>
                        <a:buNone/>
                      </a:pPr>
                      <a:r>
                        <a:rPr lang="pt-BR">
                          <a:solidFill>
                            <a:schemeClr val="dk1"/>
                          </a:solidFill>
                          <a:latin typeface="Open Sans"/>
                          <a:ea typeface="Open Sans"/>
                          <a:cs typeface="Open Sans"/>
                          <a:sym typeface="Open Sans"/>
                        </a:rPr>
                        <a:t>Esta é </a:t>
                      </a:r>
                      <a:r>
                        <a:rPr lang="pt-BR">
                          <a:solidFill>
                            <a:schemeClr val="dk1"/>
                          </a:solidFill>
                          <a:latin typeface="Open Sans"/>
                          <a:ea typeface="Open Sans"/>
                          <a:cs typeface="Open Sans"/>
                          <a:sym typeface="Open Sans"/>
                        </a:rPr>
                        <a:t> terceira </a:t>
                      </a:r>
                      <a:r>
                        <a:rPr lang="pt-BR">
                          <a:solidFill>
                            <a:schemeClr val="dk1"/>
                          </a:solidFill>
                          <a:latin typeface="Open Sans"/>
                          <a:ea typeface="Open Sans"/>
                          <a:cs typeface="Open Sans"/>
                          <a:sym typeface="Open Sans"/>
                        </a:rPr>
                        <a:t>aula de um conjunto de 3 planos de aula com foco em análise linguística e semiótica. Recomendamos o uso desse plano em sequência.  </a:t>
                      </a:r>
                      <a:endParaRPr>
                        <a:solidFill>
                          <a:schemeClr val="dk1"/>
                        </a:solidFill>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FFFFFF"/>
                      </a:solidFill>
                      <a:prstDash val="solid"/>
                      <a:round/>
                      <a:headEnd len="sm" type="none" w="sm"/>
                      <a:tailEnd len="sm" type="none" w="sm"/>
                    </a:lnB>
                  </a:tcPr>
                </a:tc>
                <a:tc hMerge="1"/>
                <a:tc hMerge="1"/>
                <a:tc hMerge="1"/>
              </a:tr>
            </a:tbl>
          </a:graphicData>
        </a:graphic>
      </p:graphicFrame>
    </p:spTree>
  </p:cSld>
  <p:clrMapOvr>
    <a:masterClrMapping/>
  </p:clrMapOvr>
</p:sld>
</file>

<file path=ppt/slides/slide2.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73" name="Shape 73"/>
        <p:cNvGrpSpPr/>
        <p:nvPr/>
      </p:nvGrpSpPr>
      <p:grpSpPr>
        <a:xfrm>
          <a:off x="0" y="0"/>
          <a:ext cx="0" cy="0"/>
          <a:chOff x="0" y="0"/>
          <a:chExt cx="0" cy="0"/>
        </a:xfrm>
      </p:grpSpPr>
      <p:sp>
        <p:nvSpPr>
          <p:cNvPr id="74" name="Google Shape;74;p19"/>
          <p:cNvSpPr txBox="1"/>
          <p:nvPr/>
        </p:nvSpPr>
        <p:spPr>
          <a:xfrm>
            <a:off x="758700" y="761700"/>
            <a:ext cx="7626600" cy="5334600"/>
          </a:xfrm>
          <a:prstGeom prst="rect">
            <a:avLst/>
          </a:prstGeom>
          <a:noFill/>
          <a:ln>
            <a:noFill/>
          </a:ln>
        </p:spPr>
        <p:txBody>
          <a:bodyPr anchor="ctr" anchorCtr="0" bIns="91425" lIns="91425" rIns="91425" spcFirstLastPara="1" tIns="91425" wrap="square">
            <a:noAutofit/>
          </a:bodyPr>
          <a:lstStyle/>
          <a:p>
            <a:pPr algn="ctr" indent="0" lvl="0" marL="0" rtl="0">
              <a:spcBef>
                <a:spcPts val="0"/>
              </a:spcBef>
              <a:spcAft>
                <a:spcPts val="0"/>
              </a:spcAft>
              <a:buNone/>
            </a:pPr>
            <a:r>
              <a:rPr lang="pt-BR" sz="4800">
                <a:solidFill>
                  <a:srgbClr val="434343"/>
                </a:solidFill>
                <a:latin typeface="Open Sans ExtraBold"/>
                <a:ea typeface="Open Sans ExtraBold"/>
                <a:cs typeface="Open Sans ExtraBold"/>
                <a:sym typeface="Open Sans ExtraBold"/>
              </a:rPr>
              <a:t>Ponto final, de exclamação e interrogação</a:t>
            </a:r>
            <a:endParaRPr sz="4800">
              <a:solidFill>
                <a:srgbClr val="434343"/>
              </a:solidFill>
              <a:latin typeface="Open Sans ExtraBold"/>
              <a:ea typeface="Open Sans ExtraBold"/>
              <a:cs typeface="Open Sans ExtraBold"/>
              <a:sym typeface="Open Sans ExtraBold"/>
            </a:endParaRPr>
          </a:p>
        </p:txBody>
      </p:sp>
    </p:spTree>
  </p:cSld>
  <p:clrMapOvr>
    <a:masterClrMapping/>
  </p:clrMapOvr>
</p:sld>
</file>

<file path=ppt/slides/slide3.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78" name="Shape 78"/>
        <p:cNvGrpSpPr/>
        <p:nvPr/>
      </p:nvGrpSpPr>
      <p:grpSpPr>
        <a:xfrm>
          <a:off x="0" y="0"/>
          <a:ext cx="0" cy="0"/>
          <a:chOff x="0" y="0"/>
          <a:chExt cx="0" cy="0"/>
        </a:xfrm>
      </p:grpSpPr>
      <p:sp>
        <p:nvSpPr>
          <p:cNvPr id="79" name="Google Shape;79;p20"/>
          <p:cNvSpPr txBox="1"/>
          <p:nvPr/>
        </p:nvSpPr>
        <p:spPr>
          <a:xfrm>
            <a:off x="384750" y="555600"/>
            <a:ext cx="8374500" cy="57468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Clr>
                <a:schemeClr val="dk1"/>
              </a:buClr>
              <a:buSzPts val="1100"/>
              <a:buFont typeface="Arial"/>
              <a:buNone/>
            </a:pPr>
            <a:r>
              <a:t/>
            </a:r>
            <a:endParaRPr b="1" sz="24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b="1" sz="24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b="1" sz="24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b="1" sz="24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b="1" sz="24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rPr b="1" lang="pt-BR" sz="3000">
                <a:solidFill>
                  <a:schemeClr val="dk1"/>
                </a:solidFill>
                <a:latin typeface="Open Sans"/>
                <a:ea typeface="Open Sans"/>
                <a:cs typeface="Open Sans"/>
                <a:sym typeface="Open Sans"/>
              </a:rPr>
              <a:t>I</a:t>
            </a:r>
            <a:r>
              <a:rPr b="1" lang="pt-BR" sz="3000">
                <a:solidFill>
                  <a:schemeClr val="dk1"/>
                </a:solidFill>
                <a:latin typeface="Open Sans"/>
                <a:ea typeface="Open Sans"/>
                <a:cs typeface="Open Sans"/>
                <a:sym typeface="Open Sans"/>
              </a:rPr>
              <a:t>magine que você recebeu o whatsapp a seguir de uma amiga. Leia-o atentando-se aos sinais de pontuação utilizados.</a:t>
            </a:r>
            <a:endParaRPr sz="30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b="1" sz="24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b="1" sz="24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83" name="Shape 83"/>
        <p:cNvGrpSpPr/>
        <p:nvPr/>
      </p:nvGrpSpPr>
      <p:grpSpPr>
        <a:xfrm>
          <a:off x="0" y="0"/>
          <a:ext cx="0" cy="0"/>
          <a:chOff x="0" y="0"/>
          <a:chExt cx="0" cy="0"/>
        </a:xfrm>
      </p:grpSpPr>
      <p:pic>
        <p:nvPicPr>
          <p:cNvPr id="84" name="Google Shape;84;p21"/>
          <p:cNvPicPr preferRelativeResize="0"/>
          <p:nvPr/>
        </p:nvPicPr>
        <p:blipFill>
          <a:blip r:embed="rId3">
            <a:alphaModFix/>
          </a:blip>
          <a:stretch>
            <a:fillRect/>
          </a:stretch>
        </p:blipFill>
        <p:spPr>
          <a:xfrm>
            <a:off x="2593875" y="453075"/>
            <a:ext cx="3996400" cy="6161750"/>
          </a:xfrm>
          <a:prstGeom prst="rect">
            <a:avLst/>
          </a:prstGeom>
          <a:noFill/>
          <a:ln>
            <a:noFill/>
          </a:ln>
        </p:spPr>
      </p:pic>
    </p:spTree>
  </p:cSld>
  <p:clrMapOvr>
    <a:masterClrMapping/>
  </p:clrMapOvr>
</p:sld>
</file>

<file path=ppt/slides/slide5.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88" name="Shape 88"/>
        <p:cNvGrpSpPr/>
        <p:nvPr/>
      </p:nvGrpSpPr>
      <p:grpSpPr>
        <a:xfrm>
          <a:off x="0" y="0"/>
          <a:ext cx="0" cy="0"/>
          <a:chOff x="0" y="0"/>
          <a:chExt cx="0" cy="0"/>
        </a:xfrm>
      </p:grpSpPr>
      <p:sp>
        <p:nvSpPr>
          <p:cNvPr id="89" name="Google Shape;89;p22"/>
          <p:cNvSpPr txBox="1"/>
          <p:nvPr/>
        </p:nvSpPr>
        <p:spPr>
          <a:xfrm>
            <a:off x="769450" y="587875"/>
            <a:ext cx="7676700" cy="57468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Clr>
                <a:schemeClr val="dk1"/>
              </a:buClr>
              <a:buSzPts val="1100"/>
              <a:buFont typeface="Arial"/>
              <a:buNone/>
            </a:pPr>
            <a:r>
              <a:t/>
            </a:r>
            <a:endParaRPr b="1" sz="2400">
              <a:latin typeface="Open Sans"/>
              <a:ea typeface="Open Sans"/>
              <a:cs typeface="Open Sans"/>
              <a:sym typeface="Open Sans"/>
            </a:endParaRPr>
          </a:p>
        </p:txBody>
      </p:sp>
      <p:pic>
        <p:nvPicPr>
          <p:cNvPr id="90" name="Google Shape;90;p22"/>
          <p:cNvPicPr preferRelativeResize="0"/>
          <p:nvPr/>
        </p:nvPicPr>
        <p:blipFill>
          <a:blip r:embed="rId3">
            <a:alphaModFix/>
          </a:blip>
          <a:stretch>
            <a:fillRect/>
          </a:stretch>
        </p:blipFill>
        <p:spPr>
          <a:xfrm>
            <a:off x="283175" y="186525"/>
            <a:ext cx="8546726" cy="6393975"/>
          </a:xfrm>
          <a:prstGeom prst="rect">
            <a:avLst/>
          </a:prstGeom>
          <a:noFill/>
          <a:ln>
            <a:noFill/>
          </a:ln>
        </p:spPr>
      </p:pic>
    </p:spTree>
  </p:cSld>
  <p:clrMapOvr>
    <a:masterClrMapping/>
  </p:clrMapOvr>
</p:sld>
</file>

<file path=ppt/slides/slide6.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94" name="Shape 94"/>
        <p:cNvGrpSpPr/>
        <p:nvPr/>
      </p:nvGrpSpPr>
      <p:grpSpPr>
        <a:xfrm>
          <a:off x="0" y="0"/>
          <a:ext cx="0" cy="0"/>
          <a:chOff x="0" y="0"/>
          <a:chExt cx="0" cy="0"/>
        </a:xfrm>
      </p:grpSpPr>
      <p:pic>
        <p:nvPicPr>
          <p:cNvPr id="95" name="Google Shape;95;p23"/>
          <p:cNvPicPr preferRelativeResize="0"/>
          <p:nvPr/>
        </p:nvPicPr>
        <p:blipFill>
          <a:blip r:embed="rId3">
            <a:alphaModFix/>
          </a:blip>
          <a:stretch>
            <a:fillRect/>
          </a:stretch>
        </p:blipFill>
        <p:spPr>
          <a:xfrm>
            <a:off x="510168" y="272138"/>
            <a:ext cx="3551470" cy="6313725"/>
          </a:xfrm>
          <a:prstGeom prst="rect">
            <a:avLst/>
          </a:prstGeom>
          <a:noFill/>
          <a:ln>
            <a:noFill/>
          </a:ln>
        </p:spPr>
      </p:pic>
      <p:pic>
        <p:nvPicPr>
          <p:cNvPr id="96" name="Google Shape;96;p23"/>
          <p:cNvPicPr preferRelativeResize="0"/>
          <p:nvPr/>
        </p:nvPicPr>
        <p:blipFill rotWithShape="1">
          <a:blip r:embed="rId4">
            <a:alphaModFix/>
          </a:blip>
          <a:srcRect b="86598" l="0" r="0" t="0"/>
          <a:stretch/>
        </p:blipFill>
        <p:spPr>
          <a:xfrm>
            <a:off x="4510000" y="628225"/>
            <a:ext cx="4123838" cy="926214"/>
          </a:xfrm>
          <a:prstGeom prst="rect">
            <a:avLst/>
          </a:prstGeom>
          <a:noFill/>
          <a:ln>
            <a:noFill/>
          </a:ln>
        </p:spPr>
      </p:pic>
      <p:pic>
        <p:nvPicPr>
          <p:cNvPr id="97" name="Google Shape;97;p23"/>
          <p:cNvPicPr preferRelativeResize="0"/>
          <p:nvPr/>
        </p:nvPicPr>
        <p:blipFill>
          <a:blip r:embed="rId5">
            <a:alphaModFix/>
          </a:blip>
          <a:stretch>
            <a:fillRect/>
          </a:stretch>
        </p:blipFill>
        <p:spPr>
          <a:xfrm>
            <a:off x="4510000" y="1554441"/>
            <a:ext cx="4123838" cy="4491031"/>
          </a:xfrm>
          <a:prstGeom prst="rect">
            <a:avLst/>
          </a:prstGeom>
          <a:noFill/>
          <a:ln>
            <a:noFill/>
          </a:ln>
        </p:spPr>
      </p:pic>
    </p:spTree>
  </p:cSld>
  <p:clrMapOvr>
    <a:masterClrMapping/>
  </p:clrMapOvr>
</p:sld>
</file>

<file path=ppt/slides/slide7.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01" name="Shape 101"/>
        <p:cNvGrpSpPr/>
        <p:nvPr/>
      </p:nvGrpSpPr>
      <p:grpSpPr>
        <a:xfrm>
          <a:off x="0" y="0"/>
          <a:ext cx="0" cy="0"/>
          <a:chOff x="0" y="0"/>
          <a:chExt cx="0" cy="0"/>
        </a:xfrm>
      </p:grpSpPr>
      <p:sp>
        <p:nvSpPr>
          <p:cNvPr id="102" name="Google Shape;102;p24"/>
          <p:cNvSpPr txBox="1"/>
          <p:nvPr/>
        </p:nvSpPr>
        <p:spPr>
          <a:xfrm>
            <a:off x="647700" y="508000"/>
            <a:ext cx="5861400" cy="5537100"/>
          </a:xfrm>
          <a:prstGeom prst="rect">
            <a:avLst/>
          </a:prstGeom>
          <a:noFill/>
          <a:ln>
            <a:noFill/>
          </a:ln>
        </p:spPr>
        <p:txBody>
          <a:bodyPr anchor="ctr" anchorCtr="0" bIns="91425" lIns="91425" rIns="91425" spcFirstLastPara="1" tIns="91425" wrap="square">
            <a:noAutofit/>
          </a:bodyPr>
          <a:lstStyle/>
          <a:p>
            <a:pPr algn="l" indent="0" lvl="0" marL="0" rtl="0">
              <a:spcBef>
                <a:spcPts val="0"/>
              </a:spcBef>
              <a:spcAft>
                <a:spcPts val="0"/>
              </a:spcAft>
              <a:buNone/>
            </a:pPr>
            <a:r>
              <a:rPr b="1" lang="pt-BR" sz="2400">
                <a:latin typeface="Open Sans"/>
                <a:ea typeface="Open Sans"/>
                <a:cs typeface="Open Sans"/>
                <a:sym typeface="Open Sans"/>
              </a:rPr>
              <a:t>Escreva um e-mail à diretora do seu colégio, tratando do mesmo assunto do whatsapp anterior.</a:t>
            </a:r>
            <a:endParaRPr b="1" sz="24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06" name="Shape 106"/>
        <p:cNvGrpSpPr/>
        <p:nvPr/>
      </p:nvGrpSpPr>
      <p:grpSpPr>
        <a:xfrm>
          <a:off x="0" y="0"/>
          <a:ext cx="0" cy="0"/>
          <a:chOff x="0" y="0"/>
          <a:chExt cx="0" cy="0"/>
        </a:xfrm>
      </p:grpSpPr>
      <p:sp>
        <p:nvSpPr>
          <p:cNvPr id="107" name="Google Shape;107;p25"/>
          <p:cNvSpPr txBox="1"/>
          <p:nvPr/>
        </p:nvSpPr>
        <p:spPr>
          <a:xfrm>
            <a:off x="769450" y="587875"/>
            <a:ext cx="7676700" cy="57468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Clr>
                <a:schemeClr val="dk1"/>
              </a:buClr>
              <a:buSzPts val="1100"/>
              <a:buFont typeface="Arial"/>
              <a:buNone/>
            </a:pPr>
            <a:r>
              <a:rPr b="1" lang="pt-BR" sz="2400">
                <a:solidFill>
                  <a:schemeClr val="dk1"/>
                </a:solidFill>
                <a:latin typeface="Open Sans"/>
                <a:ea typeface="Open Sans"/>
                <a:cs typeface="Open Sans"/>
                <a:sym typeface="Open Sans"/>
              </a:rPr>
              <a:t>Para concluirmos o assunto, registre em seu caderno as respostas para as questões:</a:t>
            </a:r>
            <a:endParaRPr b="1" sz="24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algn="l" indent="0" lvl="0" marL="0" rtl="0">
              <a:lnSpc>
                <a:spcPct val="200000"/>
              </a:lnSpc>
              <a:spcBef>
                <a:spcPts val="0"/>
              </a:spcBef>
              <a:spcAft>
                <a:spcPts val="0"/>
              </a:spcAft>
              <a:buClr>
                <a:schemeClr val="dk1"/>
              </a:buClr>
              <a:buSzPts val="1100"/>
              <a:buFont typeface="Arial"/>
              <a:buNone/>
            </a:pPr>
            <a:r>
              <a:rPr b="1" lang="pt-BR" sz="1800">
                <a:solidFill>
                  <a:schemeClr val="dk1"/>
                </a:solidFill>
                <a:latin typeface="Open Sans"/>
                <a:ea typeface="Open Sans"/>
                <a:cs typeface="Open Sans"/>
                <a:sym typeface="Open Sans"/>
              </a:rPr>
              <a:t>a)</a:t>
            </a:r>
            <a:r>
              <a:rPr lang="pt-BR" sz="1800">
                <a:solidFill>
                  <a:schemeClr val="dk1"/>
                </a:solidFill>
                <a:latin typeface="Open Sans"/>
                <a:ea typeface="Open Sans"/>
                <a:cs typeface="Open Sans"/>
                <a:sym typeface="Open Sans"/>
              </a:rPr>
              <a:t> Todos os sinais apresentam a mesma função? Qual a função de cada um deles?</a:t>
            </a:r>
            <a:endParaRPr sz="1800">
              <a:solidFill>
                <a:schemeClr val="dk1"/>
              </a:solidFill>
              <a:latin typeface="Open Sans"/>
              <a:ea typeface="Open Sans"/>
              <a:cs typeface="Open Sans"/>
              <a:sym typeface="Open Sans"/>
            </a:endParaRPr>
          </a:p>
          <a:p>
            <a:pPr algn="l" indent="0" lvl="0" marL="0" rtl="0">
              <a:lnSpc>
                <a:spcPct val="200000"/>
              </a:lnSpc>
              <a:spcBef>
                <a:spcPts val="0"/>
              </a:spcBef>
              <a:spcAft>
                <a:spcPts val="0"/>
              </a:spcAft>
              <a:buClr>
                <a:schemeClr val="dk1"/>
              </a:buClr>
              <a:buSzPts val="1100"/>
              <a:buFont typeface="Arial"/>
              <a:buNone/>
            </a:pPr>
            <a:r>
              <a:rPr b="1" lang="pt-BR" sz="1800">
                <a:solidFill>
                  <a:schemeClr val="dk1"/>
                </a:solidFill>
                <a:latin typeface="Open Sans"/>
                <a:ea typeface="Open Sans"/>
                <a:cs typeface="Open Sans"/>
                <a:sym typeface="Open Sans"/>
              </a:rPr>
              <a:t>b)</a:t>
            </a:r>
            <a:r>
              <a:rPr lang="pt-BR" sz="1800">
                <a:solidFill>
                  <a:schemeClr val="dk1"/>
                </a:solidFill>
                <a:latin typeface="Open Sans"/>
                <a:ea typeface="Open Sans"/>
                <a:cs typeface="Open Sans"/>
                <a:sym typeface="Open Sans"/>
              </a:rPr>
              <a:t> Qual a diferença entre pontuação e entonação?</a:t>
            </a:r>
            <a:endParaRPr sz="1800">
              <a:solidFill>
                <a:schemeClr val="dk1"/>
              </a:solidFill>
              <a:latin typeface="Open Sans"/>
              <a:ea typeface="Open Sans"/>
              <a:cs typeface="Open Sans"/>
              <a:sym typeface="Open Sans"/>
            </a:endParaRPr>
          </a:p>
          <a:p>
            <a:pPr algn="l" indent="0" lvl="0" marL="0" rtl="0">
              <a:lnSpc>
                <a:spcPct val="200000"/>
              </a:lnSpc>
              <a:spcBef>
                <a:spcPts val="0"/>
              </a:spcBef>
              <a:spcAft>
                <a:spcPts val="0"/>
              </a:spcAft>
              <a:buClr>
                <a:schemeClr val="dk1"/>
              </a:buClr>
              <a:buSzPts val="1100"/>
              <a:buFont typeface="Arial"/>
              <a:buNone/>
            </a:pPr>
            <a:r>
              <a:rPr b="1" lang="pt-BR" sz="1800">
                <a:solidFill>
                  <a:schemeClr val="dk1"/>
                </a:solidFill>
                <a:latin typeface="Open Sans"/>
                <a:ea typeface="Open Sans"/>
                <a:cs typeface="Open Sans"/>
                <a:sym typeface="Open Sans"/>
              </a:rPr>
              <a:t>c)</a:t>
            </a:r>
            <a:r>
              <a:rPr lang="pt-BR" sz="1800">
                <a:solidFill>
                  <a:schemeClr val="dk1"/>
                </a:solidFill>
                <a:latin typeface="Open Sans"/>
                <a:ea typeface="Open Sans"/>
                <a:cs typeface="Open Sans"/>
                <a:sym typeface="Open Sans"/>
              </a:rPr>
              <a:t> Existem apenas os sinais de pontuação que conhecemos na Língua Portuguesa ou alguém conhece algum outro?</a:t>
            </a:r>
            <a:endParaRPr sz="1800">
              <a:solidFill>
                <a:schemeClr val="dk1"/>
              </a:solidFill>
              <a:latin typeface="Open Sans"/>
              <a:ea typeface="Open Sans"/>
              <a:cs typeface="Open Sans"/>
              <a:sym typeface="Open Sans"/>
            </a:endParaRPr>
          </a:p>
          <a:p>
            <a:pPr algn="l" indent="0" lvl="0" marL="0" rtl="0">
              <a:lnSpc>
                <a:spcPct val="200000"/>
              </a:lnSpc>
              <a:spcBef>
                <a:spcPts val="0"/>
              </a:spcBef>
              <a:spcAft>
                <a:spcPts val="0"/>
              </a:spcAft>
              <a:buClr>
                <a:schemeClr val="dk1"/>
              </a:buClr>
              <a:buSzPts val="1100"/>
              <a:buFont typeface="Arial"/>
              <a:buNone/>
            </a:pPr>
            <a:r>
              <a:rPr b="1" lang="pt-BR" sz="1800">
                <a:solidFill>
                  <a:schemeClr val="dk1"/>
                </a:solidFill>
                <a:latin typeface="Open Sans"/>
                <a:ea typeface="Open Sans"/>
                <a:cs typeface="Open Sans"/>
                <a:sym typeface="Open Sans"/>
              </a:rPr>
              <a:t>d)</a:t>
            </a:r>
            <a:r>
              <a:rPr lang="pt-BR" sz="1800">
                <a:solidFill>
                  <a:schemeClr val="dk1"/>
                </a:solidFill>
                <a:latin typeface="Open Sans"/>
                <a:ea typeface="Open Sans"/>
                <a:cs typeface="Open Sans"/>
                <a:sym typeface="Open Sans"/>
              </a:rPr>
              <a:t> Parece-lhes que a troca de um sinal de pontuação (de uma vírgula por um ponto final, por exemplo) dentro de um texto, acarreta alteração de sentido do mesmo?</a:t>
            </a:r>
            <a:endParaRPr sz="18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b="1" sz="24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algn="l" indent="0" lvl="0" marL="0" rtl="0">
              <a:spcBef>
                <a:spcPts val="0"/>
              </a:spcBef>
              <a:spcAft>
                <a:spcPts val="0"/>
              </a:spcAft>
              <a:buNone/>
            </a:pPr>
            <a:r>
              <a:t/>
            </a:r>
            <a:endParaRPr sz="18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xsi="http://www.w3.org/2001/XMLSchema-instance"/>
</file>