
<file path=[Content_Types].xml><?xml version="1.0" encoding="utf-8"?>
<Types xmlns="http://schemas.openxmlformats.org/package/2006/content-types">
  <Default ContentType="application/x-fontdata" Extension="fntdata"/>
  <Default ContentType="image/png" Extension="png"/>
  <Default ContentType="application/vnd.openxmlformats-package.relationships+xml" Extension="rels"/>
  <Default ContentType="application/xml" Extension="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s>
</file>

<file path=ppt/presentation.xml><?xml version="1.0" encoding="utf-8"?>
<p:presentation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autoCompressPictures="0" embedTrueTypeFonts="1" saveSubsetFonts="1" strictFirstAndLastChars="0">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Lst>
  <p:sldSz cx="9144000" cy="6858000"/>
  <p:notesSz cx="6858000" cy="9144000"/>
  <p:embeddedFontLst>
    <p:embeddedFont>
      <p:font typeface="Open Sans SemiBold"/>
      <p:regular r:id="rId14"/>
      <p:bold r:id="rId15"/>
      <p:italic r:id="rId16"/>
      <p:boldItalic r:id="rId17"/>
    </p:embeddedFont>
    <p:embeddedFont>
      <p:font typeface="Open Sans ExtraBold"/>
      <p:bold r:id="rId18"/>
      <p:boldItalic r:id="rId19"/>
    </p:embeddedFont>
    <p:embeddedFont>
      <p:font typeface="Open Sans Light"/>
      <p:regular r:id="rId20"/>
      <p:bold r:id="rId21"/>
      <p:italic r:id="rId22"/>
      <p:boldItalic r:id="rId23"/>
    </p:embeddedFont>
    <p:embeddedFont>
      <p:font typeface="Open Sans"/>
      <p:regular r:id="rId24"/>
      <p:bold r:id="rId25"/>
      <p:italic r:id="rId26"/>
      <p:boldItalic r:id="rId27"/>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1EB63B2-1B03-4447-A813-379DC944A5C6}">
  <a:tblStyle styleId="{11EB63B2-1B03-4447-A813-379DC944A5C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Relationships xmlns="http://schemas.openxmlformats.org/package/2006/relationships"><Relationship Id="rId1" Target="theme/theme2.xml" Type="http://schemas.openxmlformats.org/officeDocument/2006/relationships/theme"/><Relationship Id="rId10" Target="slides/slide4.xml" Type="http://schemas.openxmlformats.org/officeDocument/2006/relationships/slide"/><Relationship Id="rId11" Target="slides/slide5.xml" Type="http://schemas.openxmlformats.org/officeDocument/2006/relationships/slide"/><Relationship Id="rId12" Target="slides/slide6.xml" Type="http://schemas.openxmlformats.org/officeDocument/2006/relationships/slide"/><Relationship Id="rId13" Target="slides/slide7.xml" Type="http://schemas.openxmlformats.org/officeDocument/2006/relationships/slide"/><Relationship Id="rId14" Target="fonts/OpenSansSemiBold-regular.fntdata" Type="http://schemas.openxmlformats.org/officeDocument/2006/relationships/font"/><Relationship Id="rId15" Target="fonts/OpenSansSemiBold-bold.fntdata" Type="http://schemas.openxmlformats.org/officeDocument/2006/relationships/font"/><Relationship Id="rId16" Target="fonts/OpenSansSemiBold-italic.fntdata" Type="http://schemas.openxmlformats.org/officeDocument/2006/relationships/font"/><Relationship Id="rId17" Target="fonts/OpenSansSemiBold-boldItalic.fntdata" Type="http://schemas.openxmlformats.org/officeDocument/2006/relationships/font"/><Relationship Id="rId18" Target="fonts/OpenSansExtraBold-bold.fntdata" Type="http://schemas.openxmlformats.org/officeDocument/2006/relationships/font"/><Relationship Id="rId19" Target="fonts/OpenSansExtraBold-boldItalic.fntdata" Type="http://schemas.openxmlformats.org/officeDocument/2006/relationships/font"/><Relationship Id="rId2" Target="viewProps.xml" Type="http://schemas.openxmlformats.org/officeDocument/2006/relationships/viewProps"/><Relationship Id="rId20" Target="fonts/OpenSansLight-regular.fntdata" Type="http://schemas.openxmlformats.org/officeDocument/2006/relationships/font"/><Relationship Id="rId21" Target="fonts/OpenSansLight-bold.fntdata" Type="http://schemas.openxmlformats.org/officeDocument/2006/relationships/font"/><Relationship Id="rId22" Target="fonts/OpenSansLight-italic.fntdata" Type="http://schemas.openxmlformats.org/officeDocument/2006/relationships/font"/><Relationship Id="rId23" Target="fonts/OpenSansLight-boldItalic.fntdata" Type="http://schemas.openxmlformats.org/officeDocument/2006/relationships/font"/><Relationship Id="rId24" Target="fonts/OpenSans-regular.fntdata" Type="http://schemas.openxmlformats.org/officeDocument/2006/relationships/font"/><Relationship Id="rId25" Target="fonts/OpenSans-bold.fntdata" Type="http://schemas.openxmlformats.org/officeDocument/2006/relationships/font"/><Relationship Id="rId26" Target="fonts/OpenSans-italic.fntdata" Type="http://schemas.openxmlformats.org/officeDocument/2006/relationships/font"/><Relationship Id="rId27" Target="fonts/OpenSans-boldItalic.fntdata" Type="http://schemas.openxmlformats.org/officeDocument/2006/relationships/font"/><Relationship Id="rId3" Target="presProps.xml" Type="http://schemas.openxmlformats.org/officeDocument/2006/relationships/presProps"/><Relationship Id="rId4" Target="tableStyles.xml" Type="http://schemas.openxmlformats.org/officeDocument/2006/relationships/tableStyles"/><Relationship Id="rId5" Target="slideMasters/slideMaster1.xml" Type="http://schemas.openxmlformats.org/officeDocument/2006/relationships/slideMaster"/><Relationship Id="rId6" Target="notesMasters/notesMaster1.xml" Type="http://schemas.openxmlformats.org/officeDocument/2006/relationships/notesMaster"/><Relationship Id="rId7" Target="slides/slide1.xml" Type="http://schemas.openxmlformats.org/officeDocument/2006/relationships/slide"/><Relationship Id="rId8" Target="slides/slide2.xml" Type="http://schemas.openxmlformats.org/officeDocument/2006/relationships/slide"/><Relationship Id="rId9" Target="slides/slide3.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1.xml" Type="http://schemas.openxmlformats.org/officeDocument/2006/relationships/theme"/></Relationships>
</file>

<file path=ppt/notesMasters/notesMaster1.xml><?xml version="1.0" encoding="utf-8"?>
<p:notesMaster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p:nvPr>
            <p:ph idx="1" type="body"/>
          </p:nvPr>
        </p:nvSpPr>
        <p:spPr>
          <a:xfrm>
            <a:off x="685800" y="4343400"/>
            <a:ext cx="5486400" cy="4114800"/>
          </a:xfrm>
          <a:prstGeom prst="rect">
            <a:avLst/>
          </a:prstGeom>
          <a:noFill/>
          <a:ln>
            <a:noFill/>
          </a:ln>
        </p:spPr>
        <p:txBody>
          <a:bodyPr anchor="t" anchorCtr="0" bIns="91425" lIns="91425"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https://youtu.be/m1k6iEOECjc" TargetMode="External" Type="http://schemas.openxmlformats.org/officeDocument/2006/relationships/hyperlink"/><Relationship Id="rId3" Target="http://www.diaadiaeducacao.pr.gov.br/portals/cadernospde/pdebusca/producoes_pde/2013/2013_uem_port_pdp_terezinha_braido_avanco.pdf" TargetMode="External" Type="http://schemas.openxmlformats.org/officeDocument/2006/relationships/hyperlink"/><Relationship Id="rId4" Target="http://www.serdigital.com.br/gerenciador/clientes/ceel/arquivos/27.pdf" TargetMode="External" Type="http://schemas.openxmlformats.org/officeDocument/2006/relationships/hyperlink"/></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https://nova-escola-producao.s3.amazonaws.com/pJCvF64GeJHnq7Fg3yZEffKPdfqpSjFGDz2E352GhUWNFqhV5QD9vEEExN4y/atividade-para-impressao-jogo-linha-do-tempo-lpo4-01sqa01.pdf" TargetMode="External" Type="http://schemas.openxmlformats.org/officeDocument/2006/relationships/hyperlink"/></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http://www.whatsfakeapp.com/pt_BR/" TargetMode="External" Type="http://schemas.openxmlformats.org/officeDocument/2006/relationships/hyperlink"/></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https://youtu.be/m1k6iEOECjc" TargetMode="External" Type="http://schemas.openxmlformats.org/officeDocument/2006/relationships/hyperlink"/></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https://olimpiadas.uol.com.br/2008/historia/grecia/historia.jhtm" TargetMode="External" Type="http://schemas.openxmlformats.org/officeDocument/2006/relationships/hyperlink"/><Relationship Id="rId3" Target="https://meusanimais.com.br/pombos-correios-passaros-que-fizeram-historia/" TargetMode="External" Type="http://schemas.openxmlformats.org/officeDocument/2006/relationships/hyperlink"/><Relationship Id="rId4" Target="http://objdigital.bn.br/Acervo_Digital/Livros_eletronicos/carta.pdf" TargetMode="External" Type="http://schemas.openxmlformats.org/officeDocument/2006/relationships/hyperlink"/><Relationship Id="rId5" Target="https://www.visiteosusa.com.br/experience/trilha-historica-nacional-do-pony-express" TargetMode="External" Type="http://schemas.openxmlformats.org/officeDocument/2006/relationships/hyperlink"/><Relationship Id="rId6" Target="https://nova-escola-producao.s3.amazonaws.com/pJCvF64GeJHnq7Fg3yZEffKPdfqpSjFGDz2E352GhUWNFqhV5QD9vEEExN4y/atividade-para-impressao-jogo-linha-do-tempo-lpo4-01sqa01.pdf" TargetMode="External" Type="http://schemas.openxmlformats.org/officeDocument/2006/relationships/hyperlink"/></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10" Target="https://meusanimais.com.br/pombos-correios-passaros-que-fizeram-historia/" TargetMode="External" Type="http://schemas.openxmlformats.org/officeDocument/2006/relationships/hyperlink"/><Relationship Id="rId2" Target="https://nova-escola-producao.s3.amazonaws.com/BtQWJnVT4egjPdG5SDrMRZutZM9XUW6k3RCQ7SXgEfPhXHpRXCVStXYQCfM5/atividade-para-impressao-historia-da-carta-lpo4-01sqa01.pdf" TargetMode="External" Type="http://schemas.openxmlformats.org/officeDocument/2006/relationships/hyperlink"/><Relationship Id="rId3" Target="https://nova-escola-producao.s3.amazonaws.com/BtQWJnVT4egjPdG5SDrMRZutZM9XUW6k3RCQ7SXgEfPhXHpRXCVStXYQCfM5/atividade-para-impressao-historia-da-carta-lpo4-01sqa01.pdf" TargetMode="External" Type="http://schemas.openxmlformats.org/officeDocument/2006/relationships/hyperlink"/><Relationship Id="rId4" Target="http://www2.ibb.unesp.br/Museu_Escola/Ensino_Fundamental/Origami/Documentos/indice_origami_papel.htm" TargetMode="External" Type="http://schemas.openxmlformats.org/officeDocument/2006/relationships/hyperlink"/><Relationship Id="rId5" Target="https://educacao.uol.com.br/disciplinas/historia-brasil/carta-de-pero-vaz-de-caminha-historia-e-analise-do-texto.htm" TargetMode="External" Type="http://schemas.openxmlformats.org/officeDocument/2006/relationships/hyperlink"/><Relationship Id="rId6" Target="https://www.sintect-sp.org.br/noticias/saiba-tudo-sobre-o-carteiro-mor" TargetMode="External" Type="http://schemas.openxmlformats.org/officeDocument/2006/relationships/hyperlink"/><Relationship Id="rId7" Target="https://novaescola.org.br/conteudo/1093/como-o-pombo-correio-sabe-para-onde-ele-deve-levar-a-mensagem" TargetMode="External" Type="http://schemas.openxmlformats.org/officeDocument/2006/relationships/hyperlink"/><Relationship Id="rId8" Target="https://sites.google.com/site/evolucaodacarta/correio-a-cavalo" TargetMode="External" Type="http://schemas.openxmlformats.org/officeDocument/2006/relationships/hyperlink"/><Relationship Id="rId9" Target="https://www.significados.com.br/papiro/" TargetMode="External" Type="http://schemas.openxmlformats.org/officeDocument/2006/relationships/hyperlink"/></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s>
</file>

<file path=ppt/notesSlides/notesSlide1.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65" name="Shape 65"/>
        <p:cNvGrpSpPr/>
        <p:nvPr/>
      </p:nvGrpSpPr>
      <p:grpSpPr>
        <a:xfrm>
          <a:off x="0" y="0"/>
          <a:ext cx="0" cy="0"/>
          <a:chOff x="0" y="0"/>
          <a:chExt cx="0" cy="0"/>
        </a:xfrm>
      </p:grpSpPr>
      <p:sp>
        <p:nvSpPr>
          <p:cNvPr id="66" name="Google Shape;66;g3a6e4517fd_0_5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a6e4517fd_0_50: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rgbClr val="222222"/>
                </a:solidFill>
                <a:latin typeface="Open Sans"/>
                <a:ea typeface="Open Sans"/>
                <a:cs typeface="Open Sans"/>
                <a:sym typeface="Open Sans"/>
              </a:rPr>
              <a:t>&lt;title&gt; Sobre este plano &lt;/title&gt;</a:t>
            </a:r>
            <a:endParaRPr b="1" sz="1200">
              <a:solidFill>
                <a:srgbClr val="222222"/>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rgbClr val="222222"/>
                </a:solidFill>
                <a:latin typeface="Open Sans"/>
                <a:ea typeface="Open Sans"/>
                <a:cs typeface="Open Sans"/>
                <a:sym typeface="Open Sans"/>
              </a:rPr>
              <a:t>Este slide não deve ser apresentado para os alunos, ele apenas resume o conteúdo da aula para que você, professor, possa se planejar.</a:t>
            </a:r>
            <a:endParaRPr sz="1000">
              <a:solidFill>
                <a:srgbClr val="222222"/>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sz="1000">
              <a:solidFill>
                <a:srgbClr val="222222"/>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Sobre esta aula</a:t>
            </a:r>
            <a:r>
              <a:rPr lang="pt-BR" sz="1000">
                <a:solidFill>
                  <a:schemeClr val="dk1"/>
                </a:solidFill>
                <a:latin typeface="Open Sans"/>
                <a:ea typeface="Open Sans"/>
                <a:cs typeface="Open Sans"/>
                <a:sym typeface="Open Sans"/>
              </a:rPr>
              <a:t>: Esta é primeira aula de uma sequência de 15 planos de aula com foco no gênero carta pessoal e de reclamação, no </a:t>
            </a:r>
            <a:r>
              <a:rPr lang="pt-BR" sz="1000">
                <a:latin typeface="Open Sans"/>
                <a:ea typeface="Open Sans"/>
                <a:cs typeface="Open Sans"/>
                <a:sym typeface="Open Sans"/>
              </a:rPr>
              <a:t>campo de atuação da vida cotidiana e vida pública. A aula faz parte do módulo Leitura/escuta (compartilhada e autônoma)</a:t>
            </a:r>
            <a:br>
              <a:rPr lang="pt-BR" sz="1000">
                <a:latin typeface="Open Sans"/>
                <a:ea typeface="Open Sans"/>
                <a:cs typeface="Open Sans"/>
                <a:sym typeface="Open Sans"/>
              </a:rPr>
            </a:br>
            <a:endParaRPr sz="1000">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Materiais necessários</a:t>
            </a:r>
            <a:r>
              <a:rPr lang="pt-BR" sz="1000">
                <a:solidFill>
                  <a:schemeClr val="dk1"/>
                </a:solidFill>
                <a:latin typeface="Open Sans"/>
                <a:ea typeface="Open Sans"/>
                <a:cs typeface="Open Sans"/>
                <a:sym typeface="Open Sans"/>
              </a:rPr>
              <a:t>: Computador </a:t>
            </a:r>
            <a:r>
              <a:rPr lang="pt-BR" sz="1000">
                <a:solidFill>
                  <a:schemeClr val="dk1"/>
                </a:solidFill>
                <a:latin typeface="Open Sans"/>
                <a:ea typeface="Open Sans"/>
                <a:cs typeface="Open Sans"/>
                <a:sym typeface="Open Sans"/>
              </a:rPr>
              <a:t>on-line</a:t>
            </a:r>
            <a:r>
              <a:rPr lang="pt-BR" sz="1000">
                <a:solidFill>
                  <a:schemeClr val="dk1"/>
                </a:solidFill>
                <a:latin typeface="Open Sans"/>
                <a:ea typeface="Open Sans"/>
                <a:cs typeface="Open Sans"/>
                <a:sym typeface="Open Sans"/>
              </a:rPr>
              <a:t> (caso não seja possível acessar  internet, baixe o vídeo antecipadamente); projetor multimídia, caixas de som; cópias dos materiais listados nas orientações. Vídeo “Estudantes brasileiros enviam cartas para crianças refugiadas sírias na Jordânia”, Jornal da Record, Link: </a:t>
            </a:r>
            <a:r>
              <a:rPr lang="pt-BR" sz="1000" u="sng">
                <a:solidFill>
                  <a:schemeClr val="hlink"/>
                </a:solidFill>
                <a:latin typeface="Open Sans"/>
                <a:ea typeface="Open Sans"/>
                <a:cs typeface="Open Sans"/>
                <a:sym typeface="Open Sans"/>
                <a:hlinkClick r:id="rId2"/>
              </a:rPr>
              <a:t>https://youtu.be/m1k6iEOECjc</a:t>
            </a:r>
            <a:r>
              <a:rPr lang="pt-BR" sz="1000">
                <a:solidFill>
                  <a:schemeClr val="dk1"/>
                </a:solidFill>
                <a:latin typeface="Open Sans"/>
                <a:ea typeface="Open Sans"/>
                <a:cs typeface="Open Sans"/>
                <a:sym typeface="Open Sans"/>
              </a:rPr>
              <a:t>  Acesso em 05 de agosto de 2018.</a:t>
            </a:r>
            <a:endParaRPr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t/>
            </a:r>
            <a:endParaRPr i="1"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Informações sobre o gênero:</a:t>
            </a:r>
            <a:r>
              <a:rPr lang="pt-BR" sz="1000">
                <a:solidFill>
                  <a:schemeClr val="dk1"/>
                </a:solidFill>
                <a:latin typeface="Open Sans"/>
                <a:ea typeface="Open Sans"/>
                <a:cs typeface="Open Sans"/>
                <a:sym typeface="Open Sans"/>
              </a:rPr>
              <a:t> </a:t>
            </a:r>
            <a:r>
              <a:rPr lang="pt-BR" sz="1000">
                <a:solidFill>
                  <a:schemeClr val="dk1"/>
                </a:solidFill>
                <a:highlight>
                  <a:srgbClr val="FFFFFF"/>
                </a:highlight>
                <a:latin typeface="Open Sans"/>
                <a:ea typeface="Open Sans"/>
                <a:cs typeface="Open Sans"/>
                <a:sym typeface="Open Sans"/>
              </a:rPr>
              <a:t>É inegável o prazer que podemos sentir com o recebimento de uma carta física ou com a espera por uma resposta de alguém com quem nos correspondemos. A troca de cartas entre remetente e destinatário é uma forma antiga, mas eficaz de comunicação. Atualmente ela vem perdendo seu espaço para a troca de emails de e mensagens por celular, o que permite uma interação comunicativa quase em tempo real.  A carta é um gênero que pode cumprir com diferentes funções sociais, entretanto,  neste conjunto de aulas, priorizamos as cartas e e-mails de reclamação, </a:t>
            </a:r>
            <a:r>
              <a:rPr lang="pt-BR" sz="1000">
                <a:solidFill>
                  <a:schemeClr val="dk1"/>
                </a:solidFill>
                <a:highlight>
                  <a:schemeClr val="lt1"/>
                </a:highlight>
                <a:latin typeface="Open Sans"/>
                <a:ea typeface="Open Sans"/>
                <a:cs typeface="Open Sans"/>
                <a:sym typeface="Open Sans"/>
              </a:rPr>
              <a:t>reivindicação e de solicitação</a:t>
            </a:r>
            <a:r>
              <a:rPr lang="pt-BR" sz="1000">
                <a:solidFill>
                  <a:schemeClr val="dk1"/>
                </a:solidFill>
                <a:highlight>
                  <a:srgbClr val="FFFFFF"/>
                </a:highlight>
                <a:latin typeface="Open Sans"/>
                <a:ea typeface="Open Sans"/>
                <a:cs typeface="Open Sans"/>
                <a:sym typeface="Open Sans"/>
              </a:rPr>
              <a:t>. Cartas como essas, fazem parte da vida cotidiana, e oportunizam ao autor o uso de tal forma de comunicação como meio de exercício de sua cidadania. É possível no entanto que essas cartas ganhem muito mais força ao serem enviadas para publicação em diferentes mídias (jornais, revistas, televisão e internet), expondo dessa forma o problema para a sociedade e cobrando, sob a vista de muitos, os responsáveis pelo problema.  Nesse caso, o gênero passa a pertencer ao campo da vida pública. É possível que em uma mesma edição, de um jornal, por exemplo, venha publicada a carta de reclamação (editada) e a resposta do responsável, demonstrando desse modo que o envio da carta original e  a cobrança da resposta foi realizada anteriormente à publicação do jornal.</a:t>
            </a:r>
            <a:r>
              <a:rPr b="1" lang="pt-BR" sz="950">
                <a:solidFill>
                  <a:srgbClr val="222222"/>
                </a:solidFill>
                <a:highlight>
                  <a:srgbClr val="FFFFFF"/>
                </a:highlight>
              </a:rPr>
              <a:t> </a:t>
            </a:r>
            <a:endParaRPr sz="1000">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t/>
            </a:r>
            <a:endParaRPr b="1"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Dificuldades antecipadas</a:t>
            </a:r>
            <a:r>
              <a:rPr lang="pt-BR" sz="1000">
                <a:solidFill>
                  <a:schemeClr val="dk1"/>
                </a:solidFill>
                <a:latin typeface="Open Sans"/>
                <a:ea typeface="Open Sans"/>
                <a:cs typeface="Open Sans"/>
                <a:sym typeface="Open Sans"/>
              </a:rPr>
              <a:t>: No decorrer dessa aula, os alunos estarão diante de formas historicamente diferentes de comunicação escrita. Pode ser difícil para alguns, estabelecer relações entre as transformações do gênero e sua inserção nos diversos contextos históricos.  Poderão surgir comparações e falas considerando, por exemplo, o e-mail melhor que a carta. Busque desconstruir essa oposição entre tipos diversos de comunicação escrita, levando os alunos a compreender que cada forma de transmissão de mensagens teve sua importância histórica para o desenvolvimento da sociedade e para a evolução dos meios de comunicação.</a:t>
            </a:r>
            <a:endParaRPr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t/>
            </a:r>
            <a:endParaRPr i="1"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Referências sobre o assunto</a:t>
            </a:r>
            <a:r>
              <a:rPr lang="pt-BR" sz="1000">
                <a:solidFill>
                  <a:schemeClr val="dk1"/>
                </a:solidFill>
                <a:latin typeface="Open Sans"/>
                <a:ea typeface="Open Sans"/>
                <a:cs typeface="Open Sans"/>
                <a:sym typeface="Open Sans"/>
              </a:rPr>
              <a:t>: </a:t>
            </a:r>
            <a:endParaRPr sz="1000">
              <a:solidFill>
                <a:schemeClr val="dk1"/>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AVANÇO, Terezinha Braido.</a:t>
            </a:r>
            <a:r>
              <a:rPr b="1" lang="pt-BR" sz="1000">
                <a:solidFill>
                  <a:schemeClr val="dk1"/>
                </a:solidFill>
                <a:latin typeface="Open Sans"/>
                <a:ea typeface="Open Sans"/>
                <a:cs typeface="Open Sans"/>
                <a:sym typeface="Open Sans"/>
              </a:rPr>
              <a:t> </a:t>
            </a:r>
            <a:r>
              <a:rPr lang="pt-BR" sz="1000">
                <a:solidFill>
                  <a:schemeClr val="dk1"/>
                </a:solidFill>
                <a:latin typeface="Open Sans"/>
                <a:ea typeface="Open Sans"/>
                <a:cs typeface="Open Sans"/>
                <a:sym typeface="Open Sans"/>
              </a:rPr>
              <a:t>Gêneros epistolares: Estratégias de leitura para o gênero carta. In: PARANÁ. Os desafios da escola pública Paranaense na perspectiva do professor PDE. 2013. Disponível em: </a:t>
            </a:r>
            <a:r>
              <a:rPr lang="pt-BR" sz="1000" u="sng">
                <a:solidFill>
                  <a:srgbClr val="0000FF"/>
                </a:solidFill>
                <a:latin typeface="Open Sans"/>
                <a:ea typeface="Open Sans"/>
                <a:cs typeface="Open Sans"/>
                <a:sym typeface="Open Sans"/>
                <a:hlinkClick r:id="rId3"/>
              </a:rPr>
              <a:t>http://www.diaadiaeducacao.pr.gov.br/portals/cadernospde/pdebusca/producoes_pde/2013/2013_uem_port_pdp_terezinha_braido_avanco.pdf</a:t>
            </a:r>
            <a:endParaRPr sz="1000">
              <a:solidFill>
                <a:srgbClr val="0000FF"/>
              </a:solidFill>
              <a:latin typeface="Open Sans"/>
              <a:ea typeface="Open Sans"/>
              <a:cs typeface="Open Sans"/>
              <a:sym typeface="Open Sans"/>
            </a:endParaRPr>
          </a:p>
          <a:p>
            <a:pPr algn="l" indent="0" lvl="0" marL="0" rtl="0">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SILVA, Maria Emília Lins. Criando oportunidades significativas de leitura e produção de cartas. In: Brandão, Ana Carolina Perrusi. Leitura e produção de textos na alfabetização / organizado por Ana Carolina Perrusi Brandão e Ester Calland de Sousa Rosa . — Belo Horizonte: Autêntica, p.113 - 126. 2005. Disponível em: </a:t>
            </a:r>
            <a:r>
              <a:rPr lang="pt-BR" sz="1000" u="sng">
                <a:solidFill>
                  <a:schemeClr val="hlink"/>
                </a:solidFill>
                <a:latin typeface="Open Sans"/>
                <a:ea typeface="Open Sans"/>
                <a:cs typeface="Open Sans"/>
                <a:sym typeface="Open Sans"/>
                <a:hlinkClick r:id="rId4"/>
              </a:rPr>
              <a:t>http://www.serdigital.com.br/gerenciador/clientes/ceel/arquivos/27.pdf</a:t>
            </a:r>
            <a:r>
              <a:rPr lang="pt-BR" sz="1000">
                <a:solidFill>
                  <a:schemeClr val="dk1"/>
                </a:solidFill>
                <a:latin typeface="Open Sans"/>
                <a:ea typeface="Open Sans"/>
                <a:cs typeface="Open Sans"/>
                <a:sym typeface="Open Sans"/>
              </a:rPr>
              <a:t> </a:t>
            </a:r>
            <a:endParaRPr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MENEZES, Overlac. Cartas: simples mensagem, documento ou gênero literário? São Paulo: Marco Zero, 2005.</a:t>
            </a:r>
            <a:endParaRPr sz="1000">
              <a:solidFill>
                <a:schemeClr val="dk1"/>
              </a:solidFill>
              <a:latin typeface="Open Sans"/>
              <a:ea typeface="Open Sans"/>
              <a:cs typeface="Open Sans"/>
              <a:sym typeface="Open Sans"/>
            </a:endParaRPr>
          </a:p>
          <a:p>
            <a:pPr algn="l"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70" name="Shape 70"/>
        <p:cNvGrpSpPr/>
        <p:nvPr/>
      </p:nvGrpSpPr>
      <p:grpSpPr>
        <a:xfrm>
          <a:off x="0" y="0"/>
          <a:ext cx="0" cy="0"/>
          <a:chOff x="0" y="0"/>
          <a:chExt cx="0" cy="0"/>
        </a:xfrm>
      </p:grpSpPr>
      <p:sp>
        <p:nvSpPr>
          <p:cNvPr id="71" name="Google Shape;71;g3a6e4517fd_0_4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a6e4517fd_0_46: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Título da aula &lt;/title&gt;</a:t>
            </a:r>
            <a:endParaRPr b="1" sz="12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Tempo sugerido</a:t>
            </a:r>
            <a:r>
              <a:rPr lang="pt-BR" sz="1000">
                <a:solidFill>
                  <a:schemeClr val="dk1"/>
                </a:solidFill>
                <a:latin typeface="Open Sans"/>
                <a:ea typeface="Open Sans"/>
                <a:cs typeface="Open Sans"/>
                <a:sym typeface="Open Sans"/>
              </a:rPr>
              <a:t>: 2 minutos</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Orientações:</a:t>
            </a:r>
            <a:endParaRPr b="1"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b="1"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Antes de iniciar a aula, certifique-se que os aparelhos para reprodução do vídeo estão funcionando. Ao final da aula, um painel será montado pela turma. Escolha um local da sala e destine-o para isso. Imprima as imagens do “Jogo Linha do Tempo” (acesse </a:t>
            </a:r>
            <a:r>
              <a:rPr lang="pt-BR" sz="1000" u="sng">
                <a:solidFill>
                  <a:schemeClr val="hlink"/>
                </a:solidFill>
                <a:latin typeface="Open Sans"/>
                <a:ea typeface="Open Sans"/>
                <a:cs typeface="Open Sans"/>
                <a:sym typeface="Open Sans"/>
                <a:hlinkClick r:id="rId2"/>
              </a:rPr>
              <a:t>aqui)</a:t>
            </a:r>
            <a:r>
              <a:rPr lang="pt-BR" sz="1000">
                <a:solidFill>
                  <a:schemeClr val="dk1"/>
                </a:solidFill>
                <a:latin typeface="Open Sans"/>
                <a:ea typeface="Open Sans"/>
                <a:cs typeface="Open Sans"/>
                <a:sym typeface="Open Sans"/>
              </a:rPr>
              <a:t> para ilustrar o painel, mas deixe para colar as imagens ao final da aula, juntamente com os alunos, de modo que não seja antecipada a resposta das atividades que realizarão. Recorte tiras de cartolina (ou outro material semelhante) adequadas para as crianças escreverem as frases com letras grandes, reservando espaço para as frases no painel.</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Leia o título da aula e deixe que os alunos especulem a respeito do tema que será tratado nessa aula.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Tenha em mente que o objetivo principal dessa aula é desenvolver nos alunos a compreensão de uma evolução histórica situando-nos em um momento de transição em que coexistem as cartas manuscritas (existentes no mundo material) e os e-mails (existentes no mundo virtual). Durante a aula, é preciso explorar o fato de que, mesmo diante da evolução tecnológica, ainda persiste a prática de envio de cartas pelo correio. Dessa forma, podem surgir explanações a respeito do uso de cartas, que deem conta da falta de acesso às tecnologias, do sentimento de insegurança com as ferramentas tecnológicas, da possibilidade de ter um objeto material possível de ser acessado sem a necessidade de um computador ou mesmo a possibilidade de produção de emoções advindas do sentimento estético provocado pela presença da caligrafia de quem escreve. O importante é demonstrar que a carta ainda é uma realidade presente em nosso meio e precisa ser compreendida pelos alunos.  </a:t>
            </a:r>
            <a:endParaRPr sz="10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None/>
            </a:pPr>
            <a:r>
              <a:t/>
            </a:r>
            <a:endParaRPr sz="10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None/>
            </a:pPr>
            <a:r>
              <a:t/>
            </a:r>
            <a:endParaRPr b="1" sz="1200">
              <a:solidFill>
                <a:schemeClr val="dk1"/>
              </a:solidFill>
              <a:latin typeface="Open Sans"/>
              <a:ea typeface="Open Sans"/>
              <a:cs typeface="Open Sans"/>
              <a:sym typeface="Open Sans"/>
            </a:endParaRPr>
          </a:p>
          <a:p>
            <a:pPr algn="l"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75" name="Shape 75"/>
        <p:cNvGrpSpPr/>
        <p:nvPr/>
      </p:nvGrpSpPr>
      <p:grpSpPr>
        <a:xfrm>
          <a:off x="0" y="0"/>
          <a:ext cx="0" cy="0"/>
          <a:chOff x="0" y="0"/>
          <a:chExt cx="0" cy="0"/>
        </a:xfrm>
      </p:grpSpPr>
      <p:sp>
        <p:nvSpPr>
          <p:cNvPr id="76" name="Google Shape;76;g3a6e4517fd_0_4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a6e4517fd_0_42: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Introdução &lt;/title&gt;</a:t>
            </a:r>
            <a:endParaRPr b="1" sz="12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Tempo sugerido</a:t>
            </a:r>
            <a:r>
              <a:rPr lang="pt-BR" sz="1000">
                <a:solidFill>
                  <a:schemeClr val="dk1"/>
                </a:solidFill>
                <a:latin typeface="Open Sans"/>
                <a:ea typeface="Open Sans"/>
                <a:cs typeface="Open Sans"/>
                <a:sym typeface="Open Sans"/>
              </a:rPr>
              <a:t>: 8 minutos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Orientações: </a:t>
            </a:r>
            <a:endParaRPr b="1"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Apresente a imagem para os alunos e permita que façam a leitura e discutam com os colegas o conteúdo da mensagem. Este slide tem como escopo motivar os alunos a participar da aula fazendo com que interessem-se pelo tema. Norteie a discussão com algumas perguntas:</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Char char="●"/>
            </a:pPr>
            <a:r>
              <a:rPr lang="pt-BR" sz="1000">
                <a:solidFill>
                  <a:schemeClr val="dk1"/>
                </a:solidFill>
                <a:latin typeface="Open Sans"/>
                <a:ea typeface="Open Sans"/>
                <a:cs typeface="Open Sans"/>
                <a:sym typeface="Open Sans"/>
              </a:rPr>
              <a:t>Algum de vocês já recebeu ou enviou uma mensagem dessas?</a:t>
            </a:r>
            <a:r>
              <a:rPr lang="pt-BR" sz="1000">
                <a:solidFill>
                  <a:schemeClr val="dk1"/>
                </a:solidFill>
                <a:latin typeface="Courier New"/>
                <a:ea typeface="Courier New"/>
                <a:cs typeface="Courier New"/>
                <a:sym typeface="Courier New"/>
              </a:rPr>
              <a:t> </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Char char="●"/>
            </a:pPr>
            <a:r>
              <a:rPr lang="pt-BR" sz="1000">
                <a:solidFill>
                  <a:schemeClr val="dk1"/>
                </a:solidFill>
                <a:latin typeface="Open Sans"/>
                <a:ea typeface="Open Sans"/>
                <a:cs typeface="Open Sans"/>
                <a:sym typeface="Open Sans"/>
              </a:rPr>
              <a:t>O que significam as carinhas e imagens presentes na imagem?</a:t>
            </a:r>
            <a:endParaRPr sz="1000">
              <a:solidFill>
                <a:schemeClr val="dk1"/>
              </a:solidFill>
              <a:latin typeface="Courier New"/>
              <a:ea typeface="Courier New"/>
              <a:cs typeface="Courier New"/>
              <a:sym typeface="Courier New"/>
            </a:endParaRPr>
          </a:p>
          <a:p>
            <a:pPr algn="l" indent="-292100" lvl="0" marL="914400" rtl="0">
              <a:lnSpc>
                <a:spcPct val="115000"/>
              </a:lnSpc>
              <a:spcBef>
                <a:spcPts val="0"/>
              </a:spcBef>
              <a:spcAft>
                <a:spcPts val="0"/>
              </a:spcAft>
              <a:buClr>
                <a:schemeClr val="dk1"/>
              </a:buClr>
              <a:buSzPts val="1000"/>
              <a:buFont typeface="Open Sans"/>
              <a:buChar char="●"/>
            </a:pPr>
            <a:r>
              <a:rPr lang="pt-BR" sz="1000">
                <a:solidFill>
                  <a:schemeClr val="dk1"/>
                </a:solidFill>
                <a:latin typeface="Open Sans"/>
                <a:ea typeface="Open Sans"/>
                <a:cs typeface="Open Sans"/>
                <a:sym typeface="Open Sans"/>
              </a:rPr>
              <a:t>Quanto tempo demora para uma pessoa escrever, enviar e a outra receber esse tipo de mensagem ? Sempre foi assim? </a:t>
            </a:r>
            <a:endParaRPr sz="1000">
              <a:solidFill>
                <a:schemeClr val="dk1"/>
              </a:solidFill>
              <a:latin typeface="Courier New"/>
              <a:ea typeface="Courier New"/>
              <a:cs typeface="Courier New"/>
              <a:sym typeface="Courier New"/>
            </a:endParaRPr>
          </a:p>
          <a:p>
            <a:pPr algn="l" indent="-292100" lvl="0" marL="914400" rtl="0">
              <a:lnSpc>
                <a:spcPct val="115000"/>
              </a:lnSpc>
              <a:spcBef>
                <a:spcPts val="0"/>
              </a:spcBef>
              <a:spcAft>
                <a:spcPts val="0"/>
              </a:spcAft>
              <a:buClr>
                <a:schemeClr val="dk1"/>
              </a:buClr>
              <a:buSzPts val="1000"/>
              <a:buFont typeface="Open Sans"/>
              <a:buChar char="●"/>
            </a:pPr>
            <a:r>
              <a:rPr lang="pt-BR" sz="1000">
                <a:solidFill>
                  <a:schemeClr val="dk1"/>
                </a:solidFill>
                <a:latin typeface="Open Sans"/>
                <a:ea typeface="Open Sans"/>
                <a:cs typeface="Open Sans"/>
                <a:sym typeface="Open Sans"/>
              </a:rPr>
              <a:t>Como as pessoas faziam para se comunicar uma com a outra, por mensagem escrita, quando estavam em lugares diferentes há 20 anos atrás? E há 100 anos atrás?</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Char char="●"/>
            </a:pPr>
            <a:r>
              <a:rPr lang="pt-BR" sz="1000">
                <a:solidFill>
                  <a:schemeClr val="dk1"/>
                </a:solidFill>
                <a:latin typeface="Open Sans"/>
                <a:ea typeface="Open Sans"/>
                <a:cs typeface="Open Sans"/>
                <a:sym typeface="Open Sans"/>
              </a:rPr>
              <a:t>Como seus pais se comunicavam a longa distância? E seus avós? </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Font typeface="Open Sans"/>
              <a:buChar char="●"/>
            </a:pPr>
            <a:r>
              <a:rPr lang="pt-BR" sz="1000">
                <a:solidFill>
                  <a:schemeClr val="dk1"/>
                </a:solidFill>
                <a:latin typeface="Open Sans"/>
                <a:ea typeface="Open Sans"/>
                <a:cs typeface="Open Sans"/>
                <a:sym typeface="Open Sans"/>
              </a:rPr>
              <a:t>Utilizando de formas de comunicação escrita de antigamente, Pedrinho teria conseguido atingir seu objetivo? Por que?</a:t>
            </a:r>
            <a:endParaRPr sz="1000">
              <a:solidFill>
                <a:schemeClr val="dk1"/>
              </a:solidFill>
              <a:latin typeface="Open Sans"/>
              <a:ea typeface="Open Sans"/>
              <a:cs typeface="Open Sans"/>
              <a:sym typeface="Open Sans"/>
            </a:endParaRPr>
          </a:p>
          <a:p>
            <a:pPr algn="l" indent="-228600" lvl="0" marL="914400" rtl="0">
              <a:lnSpc>
                <a:spcPct val="115000"/>
              </a:lnSpc>
              <a:spcBef>
                <a:spcPts val="0"/>
              </a:spcBef>
              <a:spcAft>
                <a:spcPts val="0"/>
              </a:spcAft>
              <a:buNone/>
            </a:pPr>
            <a:r>
              <a:t/>
            </a:r>
            <a:endParaRPr i="1" sz="10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None/>
            </a:pPr>
            <a:r>
              <a:rPr lang="pt-BR" sz="1000">
                <a:solidFill>
                  <a:schemeClr val="dk1"/>
                </a:solidFill>
                <a:latin typeface="Open Sans"/>
                <a:ea typeface="Open Sans"/>
                <a:cs typeface="Open Sans"/>
                <a:sym typeface="Open Sans"/>
              </a:rPr>
              <a:t>Com essas questões, espera-se que os alunos pensem sobre a evolução dos meios de comunicação escrita apresentando relatos sobre suas experiências pessoais em relação às cartas, bilhetes, etc. Assim, neste momento, os alunos estarão diante de uma forma atual, veloz e popular de comunicação escrita, forma que apresenta uma rica gama de recursos textuais: texto escrito, </a:t>
            </a:r>
            <a:r>
              <a:rPr i="1" lang="pt-BR" sz="1000">
                <a:solidFill>
                  <a:schemeClr val="dk1"/>
                </a:solidFill>
                <a:latin typeface="Open Sans"/>
                <a:ea typeface="Open Sans"/>
                <a:cs typeface="Open Sans"/>
                <a:sym typeface="Open Sans"/>
              </a:rPr>
              <a:t>emojis, </a:t>
            </a:r>
            <a:r>
              <a:rPr lang="pt-BR" sz="1000">
                <a:solidFill>
                  <a:schemeClr val="dk1"/>
                </a:solidFill>
                <a:latin typeface="Open Sans"/>
                <a:ea typeface="Open Sans"/>
                <a:cs typeface="Open Sans"/>
                <a:sym typeface="Open Sans"/>
              </a:rPr>
              <a:t>mensagem de voz, gifs, etc.</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Materiais complementares</a:t>
            </a:r>
            <a:r>
              <a:rPr b="1" lang="pt-BR" sz="1000">
                <a:solidFill>
                  <a:schemeClr val="dk1"/>
                </a:solidFill>
                <a:latin typeface="Open Sans"/>
                <a:ea typeface="Open Sans"/>
                <a:cs typeface="Open Sans"/>
                <a:sym typeface="Open Sans"/>
              </a:rPr>
              <a:t>: </a:t>
            </a:r>
            <a:r>
              <a:rPr lang="pt-BR" sz="1000">
                <a:solidFill>
                  <a:schemeClr val="dk1"/>
                </a:solidFill>
                <a:latin typeface="Open Sans"/>
                <a:ea typeface="Open Sans"/>
                <a:cs typeface="Open Sans"/>
                <a:sym typeface="Open Sans"/>
              </a:rPr>
              <a:t>Em outro momento, o professor pode propor aos alunos que criem diálogos utilizando o aplicativo “</a:t>
            </a:r>
            <a:r>
              <a:rPr i="1" lang="pt-BR" sz="1000">
                <a:solidFill>
                  <a:schemeClr val="dk1"/>
                </a:solidFill>
                <a:latin typeface="Open Sans"/>
                <a:ea typeface="Open Sans"/>
                <a:cs typeface="Open Sans"/>
                <a:sym typeface="Open Sans"/>
              </a:rPr>
              <a:t>whatsfake</a:t>
            </a:r>
            <a:r>
              <a:rPr lang="pt-BR" sz="1000">
                <a:solidFill>
                  <a:schemeClr val="dk1"/>
                </a:solidFill>
                <a:latin typeface="Open Sans"/>
                <a:ea typeface="Open Sans"/>
                <a:cs typeface="Open Sans"/>
                <a:sym typeface="Open Sans"/>
              </a:rPr>
              <a:t>”. Com esse aplicativo, os alunos podem inventar personagens, criar conversas e se divertir compartilhando suas criações com os demais colegas. O aplicativo pode ser baixado em </a:t>
            </a:r>
            <a:r>
              <a:rPr lang="pt-BR" sz="1000" u="sng">
                <a:solidFill>
                  <a:schemeClr val="hlink"/>
                </a:solidFill>
                <a:latin typeface="Open Sans"/>
                <a:ea typeface="Open Sans"/>
                <a:cs typeface="Open Sans"/>
                <a:sym typeface="Open Sans"/>
                <a:hlinkClick r:id="rId2"/>
              </a:rPr>
              <a:t>http://www.whatsfakeapp.com/pt_BR/</a:t>
            </a:r>
            <a:r>
              <a:rPr lang="pt-BR" sz="1000">
                <a:solidFill>
                  <a:schemeClr val="dk1"/>
                </a:solidFill>
                <a:latin typeface="Open Sans"/>
                <a:ea typeface="Open Sans"/>
                <a:cs typeface="Open Sans"/>
                <a:sym typeface="Open Sans"/>
              </a:rPr>
              <a:t> .</a:t>
            </a:r>
            <a:endParaRPr/>
          </a:p>
        </p:txBody>
      </p:sp>
    </p:spTree>
  </p:cSld>
  <p:clrMapOvr>
    <a:masterClrMapping/>
  </p:clrMapOvr>
</p:notes>
</file>

<file path=ppt/notesSlides/notesSlide4.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81" name="Shape 81"/>
        <p:cNvGrpSpPr/>
        <p:nvPr/>
      </p:nvGrpSpPr>
      <p:grpSpPr>
        <a:xfrm>
          <a:off x="0" y="0"/>
          <a:ext cx="0" cy="0"/>
          <a:chOff x="0" y="0"/>
          <a:chExt cx="0" cy="0"/>
        </a:xfrm>
      </p:grpSpPr>
      <p:sp>
        <p:nvSpPr>
          <p:cNvPr id="82" name="Google Shape;82;g3ea08c0d12_0_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ea08c0d12_0_2: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Introdução &lt;/title&gt;</a:t>
            </a:r>
            <a:endParaRPr b="1" sz="12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Orientações: </a:t>
            </a:r>
            <a:endParaRPr b="1"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Reproduza o vídeo para os alunos (o link </a:t>
            </a:r>
            <a:r>
              <a:rPr lang="pt-BR" sz="1000">
                <a:solidFill>
                  <a:schemeClr val="dk1"/>
                </a:solidFill>
                <a:latin typeface="Open Sans"/>
                <a:ea typeface="Open Sans"/>
                <a:cs typeface="Open Sans"/>
                <a:sym typeface="Open Sans"/>
              </a:rPr>
              <a:t>também </a:t>
            </a:r>
            <a:r>
              <a:rPr lang="pt-BR" sz="1000">
                <a:solidFill>
                  <a:schemeClr val="dk1"/>
                </a:solidFill>
                <a:latin typeface="Open Sans"/>
                <a:ea typeface="Open Sans"/>
                <a:cs typeface="Open Sans"/>
                <a:sym typeface="Open Sans"/>
              </a:rPr>
              <a:t>está disponível nos materiais complementares).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Dirija</a:t>
            </a:r>
            <a:r>
              <a:rPr lang="pt-BR" sz="1000">
                <a:solidFill>
                  <a:schemeClr val="dk1"/>
                </a:solidFill>
                <a:latin typeface="Open Sans"/>
                <a:ea typeface="Open Sans"/>
                <a:cs typeface="Open Sans"/>
                <a:sym typeface="Open Sans"/>
              </a:rPr>
              <a:t> um curto debate com as seguintes questõe</a:t>
            </a:r>
            <a:r>
              <a:rPr i="1" lang="pt-BR" sz="1000">
                <a:solidFill>
                  <a:schemeClr val="dk1"/>
                </a:solidFill>
                <a:latin typeface="Open Sans"/>
                <a:ea typeface="Open Sans"/>
                <a:cs typeface="Open Sans"/>
                <a:sym typeface="Open Sans"/>
              </a:rPr>
              <a:t>s</a:t>
            </a:r>
            <a:r>
              <a:rPr lang="pt-BR" sz="1000">
                <a:solidFill>
                  <a:schemeClr val="dk1"/>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Char char="●"/>
            </a:pPr>
            <a:r>
              <a:rPr lang="pt-BR" sz="1000">
                <a:solidFill>
                  <a:schemeClr val="dk1"/>
                </a:solidFill>
                <a:latin typeface="Open Sans"/>
                <a:ea typeface="Open Sans"/>
                <a:cs typeface="Open Sans"/>
                <a:sym typeface="Open Sans"/>
              </a:rPr>
              <a:t>O que as crianças brasileiras decidiram fazer?</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Char char="●"/>
            </a:pPr>
            <a:r>
              <a:rPr lang="pt-BR" sz="1000">
                <a:solidFill>
                  <a:schemeClr val="dk1"/>
                </a:solidFill>
                <a:latin typeface="Open Sans"/>
                <a:ea typeface="Open Sans"/>
                <a:cs typeface="Open Sans"/>
                <a:sym typeface="Open Sans"/>
              </a:rPr>
              <a:t>Algum de vocês já escreveu carta para alguém?</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Char char="●"/>
            </a:pPr>
            <a:r>
              <a:rPr lang="pt-BR" sz="1000">
                <a:solidFill>
                  <a:schemeClr val="dk1"/>
                </a:solidFill>
                <a:latin typeface="Open Sans"/>
                <a:ea typeface="Open Sans"/>
                <a:cs typeface="Open Sans"/>
                <a:sym typeface="Open Sans"/>
              </a:rPr>
              <a:t>E já recebeu ou conhece alguém que recebeu uma carta? </a:t>
            </a:r>
            <a:endParaRPr sz="1000">
              <a:solidFill>
                <a:schemeClr val="dk1"/>
              </a:solidFill>
              <a:latin typeface="Open Sans"/>
              <a:ea typeface="Open Sans"/>
              <a:cs typeface="Open Sans"/>
              <a:sym typeface="Open Sans"/>
            </a:endParaRPr>
          </a:p>
          <a:p>
            <a:pPr algn="l" indent="-292100" lvl="0" marL="914400" rtl="0">
              <a:lnSpc>
                <a:spcPct val="115000"/>
              </a:lnSpc>
              <a:spcBef>
                <a:spcPts val="0"/>
              </a:spcBef>
              <a:spcAft>
                <a:spcPts val="0"/>
              </a:spcAft>
              <a:buClr>
                <a:schemeClr val="dk1"/>
              </a:buClr>
              <a:buSzPts val="1000"/>
              <a:buChar char="●"/>
            </a:pPr>
            <a:r>
              <a:rPr lang="pt-BR" sz="1000">
                <a:solidFill>
                  <a:schemeClr val="dk1"/>
                </a:solidFill>
                <a:latin typeface="Open Sans"/>
                <a:ea typeface="Open Sans"/>
                <a:cs typeface="Open Sans"/>
                <a:sym typeface="Open Sans"/>
              </a:rPr>
              <a:t>Para que elas servem?</a:t>
            </a:r>
            <a:endParaRPr sz="1000">
              <a:solidFill>
                <a:schemeClr val="dk1"/>
              </a:solidFill>
              <a:latin typeface="Open Sans"/>
              <a:ea typeface="Open Sans"/>
              <a:cs typeface="Open Sans"/>
              <a:sym typeface="Open Sans"/>
            </a:endParaRPr>
          </a:p>
          <a:p>
            <a:pPr algn="l" indent="-228600" lvl="0" marL="914400" rtl="0">
              <a:lnSpc>
                <a:spcPct val="115000"/>
              </a:lnSpc>
              <a:spcBef>
                <a:spcPts val="0"/>
              </a:spcBef>
              <a:spcAft>
                <a:spcPts val="0"/>
              </a:spcAft>
              <a:buNone/>
            </a:pPr>
            <a:r>
              <a:t/>
            </a:r>
            <a:endParaRPr i="1"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Procure fazer relações com o slide anterior. Algum aluno pode comentar o fato de que seria mais fácil mandar um e-mail, telefonar ou mandar uma mensagem de texto ou voz para os refugiados. Discuta com eles os motivos que levaram as crianças a preferir enviar uma carta. Podem surgir temas interessantes de debate como a “carga emotiva” transmitida por uma carta ou a dificuldade de acesso dos refugiados às tecnologia como telefones e computadores. </a:t>
            </a:r>
            <a:endParaRPr sz="10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None/>
            </a:pPr>
            <a:r>
              <a:rPr b="1" lang="pt-BR" sz="1000">
                <a:solidFill>
                  <a:schemeClr val="dk1"/>
                </a:solidFill>
                <a:latin typeface="Open Sans"/>
                <a:ea typeface="Open Sans"/>
                <a:cs typeface="Open Sans"/>
                <a:sym typeface="Open Sans"/>
              </a:rPr>
              <a:t>Materiais complementares</a:t>
            </a:r>
            <a:r>
              <a:rPr b="1" lang="pt-BR" sz="1000">
                <a:solidFill>
                  <a:schemeClr val="dk1"/>
                </a:solidFill>
                <a:latin typeface="Open Sans"/>
                <a:ea typeface="Open Sans"/>
                <a:cs typeface="Open Sans"/>
                <a:sym typeface="Open Sans"/>
              </a:rPr>
              <a:t>: </a:t>
            </a:r>
            <a:endParaRPr b="1" sz="1000">
              <a:solidFill>
                <a:schemeClr val="dk1"/>
              </a:solidFill>
              <a:latin typeface="Open Sans"/>
              <a:ea typeface="Open Sans"/>
              <a:cs typeface="Open Sans"/>
              <a:sym typeface="Open Sans"/>
            </a:endParaRPr>
          </a:p>
          <a:p>
            <a:pPr algn="just" indent="0" lvl="0" marL="0" rtl="0">
              <a:lnSpc>
                <a:spcPct val="115000"/>
              </a:lnSpc>
              <a:spcBef>
                <a:spcPts val="0"/>
              </a:spcBef>
              <a:spcAft>
                <a:spcPts val="0"/>
              </a:spcAft>
              <a:buNone/>
            </a:pPr>
            <a:r>
              <a:rPr lang="pt-BR" sz="1000">
                <a:solidFill>
                  <a:schemeClr val="dk1"/>
                </a:solidFill>
                <a:latin typeface="Open Sans"/>
                <a:ea typeface="Open Sans"/>
                <a:cs typeface="Open Sans"/>
                <a:sym typeface="Open Sans"/>
              </a:rPr>
              <a:t>Vídeo “Estudantes brasileiros enviam cartas para crianças refugiadas sírias na Jordânia”, Jornal da Record, Link: </a:t>
            </a:r>
            <a:r>
              <a:rPr lang="pt-BR" sz="1000" u="sng">
                <a:solidFill>
                  <a:schemeClr val="hlink"/>
                </a:solidFill>
                <a:latin typeface="Open Sans"/>
                <a:ea typeface="Open Sans"/>
                <a:cs typeface="Open Sans"/>
                <a:sym typeface="Open Sans"/>
                <a:hlinkClick r:id="rId2"/>
              </a:rPr>
              <a:t>https://youtu.be/m1k6iEOECjc</a:t>
            </a:r>
            <a:r>
              <a:rPr lang="pt-BR" sz="1000">
                <a:solidFill>
                  <a:schemeClr val="dk1"/>
                </a:solidFill>
                <a:latin typeface="Open Sans"/>
                <a:ea typeface="Open Sans"/>
                <a:cs typeface="Open Sans"/>
                <a:sym typeface="Open Sans"/>
              </a:rPr>
              <a:t>  Acesso em 05 de agosto de 2018.</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b="1"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90" name="Shape 90"/>
        <p:cNvGrpSpPr/>
        <p:nvPr/>
      </p:nvGrpSpPr>
      <p:grpSpPr>
        <a:xfrm>
          <a:off x="0" y="0"/>
          <a:ext cx="0" cy="0"/>
          <a:chOff x="0" y="0"/>
          <a:chExt cx="0" cy="0"/>
        </a:xfrm>
      </p:grpSpPr>
      <p:sp>
        <p:nvSpPr>
          <p:cNvPr id="91" name="Google Shape;91;g3a6e4517fd_0_3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a6e4517fd_0_34: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Desenvolvimento &lt;/title&gt;</a:t>
            </a:r>
            <a:endParaRPr b="1" sz="12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Tempo sugerido</a:t>
            </a:r>
            <a:r>
              <a:rPr lang="pt-BR" sz="1000">
                <a:solidFill>
                  <a:schemeClr val="dk1"/>
                </a:solidFill>
                <a:latin typeface="Open Sans"/>
                <a:ea typeface="Open Sans"/>
                <a:cs typeface="Open Sans"/>
                <a:sym typeface="Open Sans"/>
              </a:rPr>
              <a:t>: 30 minutos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Orientações:</a:t>
            </a:r>
            <a:endParaRPr b="1"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Divida os alunos em 5 grupos.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Faça cópias das fichas disponíveis nos materiais complementares e entregue para os grupos (cada grupo deve ter as 5 fichas).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Oriente-os a ler as informações contidas nas fichas, observando as imagens e demais informações. Informe-os que cada uma dessas fichas corresponde a um momento histórico diferente do gênero carta.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Peça para discutirem a respeito da evolução histórica das cartas e, em seguida, oriente-os a ordená-las traçando uma linha do tempo. É possível que alguns alunos apresentem dificuldades tendo em vista o desconhecimento dos fatos históricos que marcam a evolução das cartas. Estimule que ordenem as cartas como puderem e esclareça que durante a socialização da atividade você poderá dar mais explicações sobre esses contextos históricos.</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Após discutirem e decidirem por uma combinação, abra o debate para a turma pedindo que os alunos apresentem as  razões que os levaram a decidir pela ordenação realizada.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Até o final da aula, os alunos precisam compreender a ordem correta da linha do tempo, que seria:</a:t>
            </a:r>
            <a:endParaRPr sz="1000">
              <a:solidFill>
                <a:schemeClr val="dk1"/>
              </a:solidFill>
              <a:latin typeface="Open Sans"/>
              <a:ea typeface="Open Sans"/>
              <a:cs typeface="Open Sans"/>
              <a:sym typeface="Open Sans"/>
            </a:endParaRPr>
          </a:p>
          <a:p>
            <a:pPr algn="l" indent="0" lvl="0" marL="91440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1º - o uso de pombos-correio para anunciar os vencedores das olimpíadas. N</a:t>
            </a:r>
            <a:r>
              <a:rPr lang="pt-BR" sz="1000">
                <a:solidFill>
                  <a:schemeClr val="dk1"/>
                </a:solidFill>
                <a:latin typeface="Open Sans"/>
                <a:ea typeface="Open Sans"/>
                <a:cs typeface="Open Sans"/>
                <a:sym typeface="Open Sans"/>
              </a:rPr>
              <a:t>essa imagem simulamos</a:t>
            </a:r>
            <a:r>
              <a:rPr lang="pt-BR" sz="1000">
                <a:solidFill>
                  <a:schemeClr val="dk1"/>
                </a:solidFill>
                <a:latin typeface="Open Sans"/>
                <a:ea typeface="Open Sans"/>
                <a:cs typeface="Open Sans"/>
                <a:sym typeface="Open Sans"/>
              </a:rPr>
              <a:t>,</a:t>
            </a:r>
            <a:r>
              <a:rPr lang="pt-BR" sz="1000">
                <a:solidFill>
                  <a:schemeClr val="dk1"/>
                </a:solidFill>
                <a:latin typeface="Open Sans"/>
                <a:ea typeface="Open Sans"/>
                <a:cs typeface="Open Sans"/>
                <a:sym typeface="Open Sans"/>
              </a:rPr>
              <a:t> baseados em fatos históricos</a:t>
            </a:r>
            <a:r>
              <a:rPr lang="pt-BR" sz="1000">
                <a:solidFill>
                  <a:schemeClr val="dk1"/>
                </a:solidFill>
                <a:latin typeface="Open Sans"/>
                <a:ea typeface="Open Sans"/>
                <a:cs typeface="Open Sans"/>
                <a:sym typeface="Open Sans"/>
              </a:rPr>
              <a:t>, o anúncio do primeiro vencedor das Olimpíadas da Grécia antiga, um cozinheiro que venceu a corrida de 200 metros, única prova disputada na primeira versão desses jogos em 776 a. C. (informações disponível em </a:t>
            </a:r>
            <a:r>
              <a:rPr lang="pt-BR" sz="1000" u="sng">
                <a:solidFill>
                  <a:srgbClr val="0000FF"/>
                </a:solidFill>
                <a:latin typeface="Open Sans"/>
                <a:ea typeface="Open Sans"/>
                <a:cs typeface="Open Sans"/>
                <a:sym typeface="Open Sans"/>
                <a:hlinkClick r:id="rId2"/>
              </a:rPr>
              <a:t>https://olimpiadas.uol.com.br/2008/historia/grecia/historia.jhtm</a:t>
            </a:r>
            <a:r>
              <a:rPr lang="pt-BR" sz="1000">
                <a:solidFill>
                  <a:srgbClr val="0000FF"/>
                </a:solidFill>
                <a:latin typeface="Open Sans"/>
                <a:ea typeface="Open Sans"/>
                <a:cs typeface="Open Sans"/>
                <a:sym typeface="Open Sans"/>
              </a:rPr>
              <a:t>,</a:t>
            </a:r>
            <a:r>
              <a:rPr lang="pt-BR" sz="1000">
                <a:solidFill>
                  <a:schemeClr val="dk1"/>
                </a:solidFill>
                <a:latin typeface="Open Sans"/>
                <a:ea typeface="Open Sans"/>
                <a:cs typeface="Open Sans"/>
                <a:sym typeface="Open Sans"/>
              </a:rPr>
              <a:t> e em </a:t>
            </a:r>
            <a:r>
              <a:rPr lang="pt-BR" sz="1000" u="sng">
                <a:solidFill>
                  <a:srgbClr val="0000FF"/>
                </a:solidFill>
                <a:latin typeface="Open Sans"/>
                <a:ea typeface="Open Sans"/>
                <a:cs typeface="Open Sans"/>
                <a:sym typeface="Open Sans"/>
                <a:hlinkClick r:id="rId3"/>
              </a:rPr>
              <a:t>https://meusanimais.com.br/pombos-correios-passaros-que-fizeram-historia/</a:t>
            </a:r>
            <a:r>
              <a:rPr lang="pt-BR" sz="1000">
                <a:solidFill>
                  <a:schemeClr val="dk1"/>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a:p>
            <a:pPr algn="l" indent="0" lvl="0" marL="91440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2º - a carta de Pero Vaz de Caminha enviada por navio do Brasil para o rei de Portugal em 1º de maio de 1.500 </a:t>
            </a:r>
            <a:r>
              <a:rPr lang="pt-BR" sz="1000">
                <a:latin typeface="Open Sans"/>
                <a:ea typeface="Open Sans"/>
                <a:cs typeface="Open Sans"/>
                <a:sym typeface="Open Sans"/>
              </a:rPr>
              <a:t>(Biblioteca Nacional. Disponível em </a:t>
            </a:r>
            <a:r>
              <a:rPr lang="pt-BR" sz="1000">
                <a:uFill>
                  <a:noFill/>
                </a:uFill>
                <a:latin typeface="Open Sans"/>
                <a:ea typeface="Open Sans"/>
                <a:cs typeface="Open Sans"/>
                <a:sym typeface="Open Sans"/>
                <a:hlinkClick r:id="rId4"/>
              </a:rPr>
              <a:t>http://objdigital.bn.br/Acervo_Digital/Livros_eletronicos/carta.pdf</a:t>
            </a:r>
            <a:r>
              <a:rPr lang="pt-BR" sz="1000">
                <a:latin typeface="Open Sans"/>
                <a:ea typeface="Open Sans"/>
                <a:cs typeface="Open Sans"/>
                <a:sym typeface="Open Sans"/>
              </a:rPr>
              <a:t>);</a:t>
            </a:r>
            <a:endParaRPr sz="1000">
              <a:latin typeface="Open Sans"/>
              <a:ea typeface="Open Sans"/>
              <a:cs typeface="Open Sans"/>
              <a:sym typeface="Open Sans"/>
            </a:endParaRPr>
          </a:p>
          <a:p>
            <a:pPr algn="l" indent="0" lvl="0" marL="91440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3º - a inauguração, em 1860, do sistema norteamericano de correio expresso, Pony Express, no qual utilizavam cavalos como meio de entrega de correspondências (informações disponível em </a:t>
            </a:r>
            <a:r>
              <a:rPr lang="pt-BR" sz="1000" u="sng">
                <a:solidFill>
                  <a:schemeClr val="hlink"/>
                </a:solidFill>
                <a:latin typeface="Open Sans"/>
                <a:ea typeface="Open Sans"/>
                <a:cs typeface="Open Sans"/>
                <a:sym typeface="Open Sans"/>
                <a:hlinkClick r:id="rId5"/>
              </a:rPr>
              <a:t>https://www.visiteosusa.com.br/experience/trilha-historica-nacional-do-pony-express</a:t>
            </a:r>
            <a:r>
              <a:rPr lang="pt-BR" sz="1000">
                <a:solidFill>
                  <a:schemeClr val="dk1"/>
                </a:solidFill>
                <a:latin typeface="Open Sans"/>
                <a:ea typeface="Open Sans"/>
                <a:cs typeface="Open Sans"/>
                <a:sym typeface="Open Sans"/>
              </a:rPr>
              <a:t>);  </a:t>
            </a:r>
            <a:endParaRPr sz="1000">
              <a:solidFill>
                <a:schemeClr val="dk1"/>
              </a:solidFill>
              <a:latin typeface="Open Sans"/>
              <a:ea typeface="Open Sans"/>
              <a:cs typeface="Open Sans"/>
              <a:sym typeface="Open Sans"/>
            </a:endParaRPr>
          </a:p>
          <a:p>
            <a:pPr algn="l" indent="457200" lvl="0" marL="45720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4º - as formas atuais de entrega de correspondência por meio dos transportes terrestres e aéreo;</a:t>
            </a:r>
            <a:endParaRPr sz="1000">
              <a:solidFill>
                <a:schemeClr val="dk1"/>
              </a:solidFill>
              <a:latin typeface="Open Sans"/>
              <a:ea typeface="Open Sans"/>
              <a:cs typeface="Open Sans"/>
              <a:sym typeface="Open Sans"/>
            </a:endParaRPr>
          </a:p>
          <a:p>
            <a:pPr algn="l" indent="457200" lvl="0" marL="45720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5º - por fim, o e-mail, forma moderna de envio de mensagens.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None/>
            </a:pPr>
            <a:r>
              <a:rPr b="1" lang="pt-BR" sz="1000">
                <a:solidFill>
                  <a:schemeClr val="dk1"/>
                </a:solidFill>
                <a:latin typeface="Open Sans"/>
                <a:ea typeface="Open Sans"/>
                <a:cs typeface="Open Sans"/>
                <a:sym typeface="Open Sans"/>
              </a:rPr>
              <a:t>Materiais complementares: </a:t>
            </a:r>
            <a:endParaRPr b="1"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None/>
            </a:pPr>
            <a:r>
              <a:rPr lang="pt-BR" sz="1000">
                <a:solidFill>
                  <a:schemeClr val="dk1"/>
                </a:solidFill>
                <a:latin typeface="Open Sans"/>
                <a:ea typeface="Open Sans"/>
                <a:cs typeface="Open Sans"/>
                <a:sym typeface="Open Sans"/>
              </a:rPr>
              <a:t>Jogo Linha do Tempo da Carta, 5 fichas com texto e imagem, disponível </a:t>
            </a:r>
            <a:r>
              <a:rPr lang="pt-BR" sz="1000" u="sng">
                <a:solidFill>
                  <a:schemeClr val="hlink"/>
                </a:solidFill>
                <a:latin typeface="Open Sans"/>
                <a:ea typeface="Open Sans"/>
                <a:cs typeface="Open Sans"/>
                <a:sym typeface="Open Sans"/>
                <a:hlinkClick r:id="rId6"/>
              </a:rPr>
              <a:t>aqui</a:t>
            </a:r>
            <a:r>
              <a:rPr lang="pt-BR" sz="1000">
                <a:solidFill>
                  <a:schemeClr val="dk1"/>
                </a:solidFill>
                <a:latin typeface="Open Sans"/>
                <a:ea typeface="Open Sans"/>
                <a:cs typeface="Open Sans"/>
                <a:sym typeface="Open Sans"/>
              </a:rPr>
              <a:t> </a:t>
            </a:r>
            <a:endParaRPr/>
          </a:p>
        </p:txBody>
      </p:sp>
    </p:spTree>
  </p:cSld>
  <p:clrMapOvr>
    <a:masterClrMapping/>
  </p:clrMapOvr>
</p:notes>
</file>

<file path=ppt/notesSlides/notesSlide6.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103" name="Shape 103"/>
        <p:cNvGrpSpPr/>
        <p:nvPr/>
      </p:nvGrpSpPr>
      <p:grpSpPr>
        <a:xfrm>
          <a:off x="0" y="0"/>
          <a:ext cx="0" cy="0"/>
          <a:chOff x="0" y="0"/>
          <a:chExt cx="0" cy="0"/>
        </a:xfrm>
      </p:grpSpPr>
      <p:sp>
        <p:nvSpPr>
          <p:cNvPr id="104" name="Google Shape;104;g3ed0e998ee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ed0e998ee_0_0: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Desenvolvimento &lt;/title&gt;</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Orientações:</a:t>
            </a:r>
            <a:endParaRPr b="1"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Faça o sorteio atribuindo uma das 5 imagens para cada grupo. </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Oriente os alunos a fazer a leitura do texto em grupo buscando destacar as informações principais que os ajudarão a conhecer um pouco mais sobre o período histórico da carta. É importante que todos alunos leiam a introdução do texto e depois é possível focar na leitura do trecho do texto com o subtítulo correspondente a imagem do grupo. Acesse </a:t>
            </a:r>
            <a:r>
              <a:rPr lang="pt-BR" sz="1000" u="sng">
                <a:solidFill>
                  <a:schemeClr val="hlink"/>
                </a:solidFill>
                <a:latin typeface="Open Sans"/>
                <a:ea typeface="Open Sans"/>
                <a:cs typeface="Open Sans"/>
                <a:sym typeface="Open Sans"/>
                <a:hlinkClick r:id="rId2"/>
              </a:rPr>
              <a:t>aqui </a:t>
            </a:r>
            <a:r>
              <a:rPr lang="pt-BR" sz="1000">
                <a:solidFill>
                  <a:schemeClr val="dk1"/>
                </a:solidFill>
                <a:latin typeface="Open Sans"/>
                <a:ea typeface="Open Sans"/>
                <a:cs typeface="Open Sans"/>
                <a:sym typeface="Open Sans"/>
              </a:rPr>
              <a:t> esse documento.</a:t>
            </a:r>
            <a:endParaRPr sz="1000">
              <a:solidFill>
                <a:schemeClr val="dk1"/>
              </a:solidFill>
              <a:latin typeface="Open Sans"/>
              <a:ea typeface="Open Sans"/>
              <a:cs typeface="Open Sans"/>
              <a:sym typeface="Open Sans"/>
            </a:endParaRPr>
          </a:p>
          <a:p>
            <a:pPr algn="l" indent="457200" lvl="0" marL="0" rtl="0">
              <a:lnSpc>
                <a:spcPct val="115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Materiais complementares:</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solidFill>
                  <a:schemeClr val="dk1"/>
                </a:solidFill>
                <a:latin typeface="Open Sans"/>
                <a:ea typeface="Open Sans"/>
                <a:cs typeface="Open Sans"/>
                <a:sym typeface="Open Sans"/>
              </a:rPr>
              <a:t>Texto “Um pouco da História da carta” </a:t>
            </a:r>
            <a:r>
              <a:rPr lang="pt-BR" sz="1000">
                <a:solidFill>
                  <a:schemeClr val="dk1"/>
                </a:solidFill>
                <a:latin typeface="Open Sans"/>
                <a:ea typeface="Open Sans"/>
                <a:cs typeface="Open Sans"/>
                <a:sym typeface="Open Sans"/>
              </a:rPr>
              <a:t>, Alexandre Tolentino de Carvalho - Time de Autores. Material produzido exclusivamente para Nova Escola para fins didáticos. Acesse </a:t>
            </a:r>
            <a:r>
              <a:rPr lang="pt-BR" sz="1000" u="sng">
                <a:solidFill>
                  <a:srgbClr val="0000FF"/>
                </a:solidFill>
                <a:latin typeface="Open Sans"/>
                <a:ea typeface="Open Sans"/>
                <a:cs typeface="Open Sans"/>
                <a:sym typeface="Open Sans"/>
                <a:hlinkClick r:id="rId3"/>
              </a:rPr>
              <a:t>aqui</a:t>
            </a:r>
            <a:endParaRPr sz="1000">
              <a:solidFill>
                <a:srgbClr val="0000FF"/>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000">
                <a:latin typeface="Open Sans"/>
                <a:ea typeface="Open Sans"/>
                <a:cs typeface="Open Sans"/>
                <a:sym typeface="Open Sans"/>
              </a:rPr>
              <a:t>Aqui você também encontra informações adicionais sobre aos meios de comunicação tratados nessa aula:</a:t>
            </a:r>
            <a:endParaRPr sz="1000">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Char char="●"/>
            </a:pPr>
            <a:r>
              <a:rPr lang="pt-BR" sz="1000">
                <a:solidFill>
                  <a:schemeClr val="dk1"/>
                </a:solidFill>
                <a:latin typeface="Open Sans"/>
                <a:ea typeface="Open Sans"/>
                <a:cs typeface="Open Sans"/>
                <a:sym typeface="Open Sans"/>
              </a:rPr>
              <a:t>“A origem do papel”, Unesp, disponível em: </a:t>
            </a:r>
            <a:r>
              <a:rPr lang="pt-BR" sz="1000">
                <a:solidFill>
                  <a:schemeClr val="dk1"/>
                </a:solidFill>
                <a:uFill>
                  <a:noFill/>
                </a:uFill>
                <a:latin typeface="Open Sans"/>
                <a:ea typeface="Open Sans"/>
                <a:cs typeface="Open Sans"/>
                <a:sym typeface="Open Sans"/>
                <a:hlinkClick r:id="rId4"/>
              </a:rPr>
              <a:t>http://www2.ibb.unesp.br/Museu_Escola/Ensino_Fundamental/Origami/Documentos/indice_origami_papel.htm</a:t>
            </a:r>
            <a:r>
              <a:rPr lang="pt-BR" sz="1000">
                <a:solidFill>
                  <a:schemeClr val="dk1"/>
                </a:solidFill>
                <a:latin typeface="Open Sans"/>
                <a:ea typeface="Open Sans"/>
                <a:cs typeface="Open Sans"/>
                <a:sym typeface="Open Sans"/>
              </a:rPr>
              <a:t>. Acesso em 25/09/2018</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Char char="●"/>
            </a:pPr>
            <a:r>
              <a:rPr lang="pt-BR" sz="1000">
                <a:solidFill>
                  <a:schemeClr val="dk1"/>
                </a:solidFill>
                <a:latin typeface="Open Sans"/>
                <a:ea typeface="Open Sans"/>
                <a:cs typeface="Open Sans"/>
                <a:sym typeface="Open Sans"/>
              </a:rPr>
              <a:t>“Carta de Pero Vaz de Caminha: História e análise do texto”, Uol, disponível em: </a:t>
            </a:r>
            <a:r>
              <a:rPr lang="pt-BR" sz="1000">
                <a:solidFill>
                  <a:schemeClr val="dk1"/>
                </a:solidFill>
                <a:uFill>
                  <a:noFill/>
                </a:uFill>
                <a:latin typeface="Open Sans"/>
                <a:ea typeface="Open Sans"/>
                <a:cs typeface="Open Sans"/>
                <a:sym typeface="Open Sans"/>
                <a:hlinkClick r:id="rId5"/>
              </a:rPr>
              <a:t>https://educacao.uol.com.br/disciplinas/historia-brasil/carta-de-pero-vaz-de-caminha-historia-e-analise-do-texto.htm</a:t>
            </a:r>
            <a:r>
              <a:rPr lang="pt-BR" sz="1000">
                <a:solidFill>
                  <a:schemeClr val="dk1"/>
                </a:solidFill>
                <a:latin typeface="Open Sans"/>
                <a:ea typeface="Open Sans"/>
                <a:cs typeface="Open Sans"/>
                <a:sym typeface="Open Sans"/>
              </a:rPr>
              <a:t>. Acesso em 25/09/2018</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Char char="●"/>
            </a:pPr>
            <a:r>
              <a:rPr lang="pt-BR" sz="1000">
                <a:solidFill>
                  <a:schemeClr val="dk1"/>
                </a:solidFill>
                <a:latin typeface="Open Sans"/>
                <a:ea typeface="Open Sans"/>
                <a:cs typeface="Open Sans"/>
                <a:sym typeface="Open Sans"/>
              </a:rPr>
              <a:t>“Comemore o dia do Carteiro-Mor”, Sintect - SP, disponível em: </a:t>
            </a:r>
            <a:r>
              <a:rPr lang="pt-BR" sz="1000">
                <a:solidFill>
                  <a:schemeClr val="dk1"/>
                </a:solidFill>
                <a:uFill>
                  <a:noFill/>
                </a:uFill>
                <a:latin typeface="Open Sans"/>
                <a:ea typeface="Open Sans"/>
                <a:cs typeface="Open Sans"/>
                <a:sym typeface="Open Sans"/>
                <a:hlinkClick r:id="rId6"/>
              </a:rPr>
              <a:t>https://www.sintect-sp.org.br/noticias/saiba-tudo-sobre-o-carteiro-mor</a:t>
            </a:r>
            <a:r>
              <a:rPr lang="pt-BR" sz="1000">
                <a:solidFill>
                  <a:schemeClr val="dk1"/>
                </a:solidFill>
                <a:latin typeface="Open Sans"/>
                <a:ea typeface="Open Sans"/>
                <a:cs typeface="Open Sans"/>
                <a:sym typeface="Open Sans"/>
              </a:rPr>
              <a:t>. Acesso em 25/09/2018</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Char char="●"/>
            </a:pPr>
            <a:r>
              <a:rPr lang="pt-BR" sz="1000">
                <a:solidFill>
                  <a:schemeClr val="dk1"/>
                </a:solidFill>
                <a:latin typeface="Open Sans"/>
                <a:ea typeface="Open Sans"/>
                <a:cs typeface="Open Sans"/>
                <a:sym typeface="Open Sans"/>
              </a:rPr>
              <a:t>“Como o pombo-correio sabe para onde ele deve levar a mensagem?”, Nova Escola, disponível em: </a:t>
            </a:r>
            <a:r>
              <a:rPr lang="pt-BR" sz="1000">
                <a:solidFill>
                  <a:schemeClr val="dk1"/>
                </a:solidFill>
                <a:uFill>
                  <a:noFill/>
                </a:uFill>
                <a:latin typeface="Open Sans"/>
                <a:ea typeface="Open Sans"/>
                <a:cs typeface="Open Sans"/>
                <a:sym typeface="Open Sans"/>
                <a:hlinkClick r:id="rId7"/>
              </a:rPr>
              <a:t>https://novaescola.org.br/conteudo/1093/como-o-pombo-correio-sabe-para-onde-ele-deve-levar-a-mensagem</a:t>
            </a:r>
            <a:r>
              <a:rPr lang="pt-BR" sz="1000">
                <a:solidFill>
                  <a:schemeClr val="dk1"/>
                </a:solidFill>
                <a:latin typeface="Open Sans"/>
                <a:ea typeface="Open Sans"/>
                <a:cs typeface="Open Sans"/>
                <a:sym typeface="Open Sans"/>
              </a:rPr>
              <a:t>. Acesso em 25/09/2018</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Char char="●"/>
            </a:pPr>
            <a:r>
              <a:rPr lang="pt-BR" sz="1000">
                <a:solidFill>
                  <a:schemeClr val="dk1"/>
                </a:solidFill>
                <a:latin typeface="Open Sans"/>
                <a:ea typeface="Open Sans"/>
                <a:cs typeface="Open Sans"/>
                <a:sym typeface="Open Sans"/>
              </a:rPr>
              <a:t>“Evolução da Carta”, Google, disponível em: </a:t>
            </a:r>
            <a:r>
              <a:rPr lang="pt-BR" sz="1000">
                <a:solidFill>
                  <a:schemeClr val="dk1"/>
                </a:solidFill>
                <a:uFill>
                  <a:noFill/>
                </a:uFill>
                <a:latin typeface="Open Sans"/>
                <a:ea typeface="Open Sans"/>
                <a:cs typeface="Open Sans"/>
                <a:sym typeface="Open Sans"/>
                <a:hlinkClick r:id="rId8"/>
              </a:rPr>
              <a:t>https://sites.google.com/site/evolucaodacarta/correio-a-cavalo</a:t>
            </a:r>
            <a:r>
              <a:rPr lang="pt-BR" sz="1000">
                <a:solidFill>
                  <a:schemeClr val="dk1"/>
                </a:solidFill>
                <a:latin typeface="Open Sans"/>
                <a:ea typeface="Open Sans"/>
                <a:cs typeface="Open Sans"/>
                <a:sym typeface="Open Sans"/>
              </a:rPr>
              <a:t>. Acesso em 25/09/2018</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Char char="●"/>
            </a:pPr>
            <a:r>
              <a:rPr lang="pt-BR" sz="1000">
                <a:solidFill>
                  <a:schemeClr val="dk1"/>
                </a:solidFill>
                <a:latin typeface="Open Sans"/>
                <a:ea typeface="Open Sans"/>
                <a:cs typeface="Open Sans"/>
                <a:sym typeface="Open Sans"/>
              </a:rPr>
              <a:t>“Papiro”, site Significados, disponível em: </a:t>
            </a:r>
            <a:r>
              <a:rPr lang="pt-BR" sz="1000">
                <a:solidFill>
                  <a:schemeClr val="dk1"/>
                </a:solidFill>
                <a:uFill>
                  <a:noFill/>
                </a:uFill>
                <a:latin typeface="Open Sans"/>
                <a:ea typeface="Open Sans"/>
                <a:cs typeface="Open Sans"/>
                <a:sym typeface="Open Sans"/>
                <a:hlinkClick r:id="rId9"/>
              </a:rPr>
              <a:t>https://www.significados.com.br/papiro/</a:t>
            </a:r>
            <a:r>
              <a:rPr lang="pt-BR" sz="1000">
                <a:solidFill>
                  <a:schemeClr val="dk1"/>
                </a:solidFill>
                <a:latin typeface="Open Sans"/>
                <a:ea typeface="Open Sans"/>
                <a:cs typeface="Open Sans"/>
                <a:sym typeface="Open Sans"/>
              </a:rPr>
              <a:t>. Acesso em 25/09/2018</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Char char="●"/>
            </a:pPr>
            <a:r>
              <a:rPr lang="pt-BR" sz="1000">
                <a:solidFill>
                  <a:schemeClr val="dk1"/>
                </a:solidFill>
                <a:latin typeface="Open Sans"/>
                <a:ea typeface="Open Sans"/>
                <a:cs typeface="Open Sans"/>
                <a:sym typeface="Open Sans"/>
              </a:rPr>
              <a:t>“Pombos-correios: pássaros que fizeram história”, site Meus Animais, disponível em: </a:t>
            </a:r>
            <a:r>
              <a:rPr lang="pt-BR" sz="1000">
                <a:solidFill>
                  <a:schemeClr val="dk1"/>
                </a:solidFill>
                <a:uFill>
                  <a:noFill/>
                </a:uFill>
                <a:latin typeface="Open Sans"/>
                <a:ea typeface="Open Sans"/>
                <a:cs typeface="Open Sans"/>
                <a:sym typeface="Open Sans"/>
                <a:hlinkClick r:id="rId10"/>
              </a:rPr>
              <a:t>https://meusanimais.com.br/pombos-correios-passaros-que-fizeram-historia/</a:t>
            </a:r>
            <a:r>
              <a:rPr lang="pt-BR" sz="1000">
                <a:solidFill>
                  <a:schemeClr val="dk1"/>
                </a:solidFill>
                <a:latin typeface="Open Sans"/>
                <a:ea typeface="Open Sans"/>
                <a:cs typeface="Open Sans"/>
                <a:sym typeface="Open Sans"/>
              </a:rPr>
              <a:t>. Acesso em 25/09/2018</a:t>
            </a:r>
            <a:endParaRPr sz="1000">
              <a:solidFill>
                <a:schemeClr val="dk1"/>
              </a:solidFill>
              <a:latin typeface="Open Sans"/>
              <a:ea typeface="Open Sans"/>
              <a:cs typeface="Open Sans"/>
              <a:sym typeface="Open Sans"/>
            </a:endParaRPr>
          </a:p>
          <a:p>
            <a:pPr algn="l" indent="0" lvl="0" marL="457200" rtl="0">
              <a:lnSpc>
                <a:spcPct val="115000"/>
              </a:lnSpc>
              <a:spcBef>
                <a:spcPts val="0"/>
              </a:spcBef>
              <a:spcAft>
                <a:spcPts val="0"/>
              </a:spcAft>
              <a:buNone/>
            </a:pPr>
            <a:r>
              <a:t/>
            </a:r>
            <a:endParaRPr sz="1000">
              <a:solidFill>
                <a:srgbClr val="0000FF"/>
              </a:solidFill>
              <a:latin typeface="Open Sans"/>
              <a:ea typeface="Open Sans"/>
              <a:cs typeface="Open Sans"/>
              <a:sym typeface="Open Sans"/>
            </a:endParaRPr>
          </a:p>
          <a:p>
            <a:pPr algn="l" indent="0" lvl="0" marL="0" rtl="0">
              <a:lnSpc>
                <a:spcPct val="115000"/>
              </a:lnSpc>
              <a:spcBef>
                <a:spcPts val="0"/>
              </a:spcBef>
              <a:spcAft>
                <a:spcPts val="0"/>
              </a:spcAft>
              <a:buNone/>
            </a:pPr>
            <a:r>
              <a:t/>
            </a:r>
            <a:endParaRPr sz="1000">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showMasterPhAnim="0" showMasterSp="0">
  <p:cSld>
    <p:spTree>
      <p:nvGrpSpPr>
        <p:cNvPr id="108" name="Shape 108"/>
        <p:cNvGrpSpPr/>
        <p:nvPr/>
      </p:nvGrpSpPr>
      <p:grpSpPr>
        <a:xfrm>
          <a:off x="0" y="0"/>
          <a:ext cx="0" cy="0"/>
          <a:chOff x="0" y="0"/>
          <a:chExt cx="0" cy="0"/>
        </a:xfrm>
      </p:grpSpPr>
      <p:sp>
        <p:nvSpPr>
          <p:cNvPr id="109" name="Google Shape;109;g3a6e4517fd_0_3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a6e4517fd_0_38:notes"/>
          <p:cNvSpPr txBox="1"/>
          <p:nvPr>
            <p:ph idx="1" type="body"/>
          </p:nvPr>
        </p:nvSpPr>
        <p:spPr>
          <a:xfrm>
            <a:off x="685800" y="4343400"/>
            <a:ext cx="5486400" cy="4114800"/>
          </a:xfrm>
          <a:prstGeom prst="rect">
            <a:avLst/>
          </a:prstGeom>
        </p:spPr>
        <p:txBody>
          <a:bodyPr anchor="t" anchorCtr="0" bIns="91425" lIns="91425" rIns="91425" spcFirstLastPara="1" tIns="91425" wrap="square">
            <a:noAutofit/>
          </a:bodyPr>
          <a:lstStyle/>
          <a:p>
            <a:pPr algn="l" indent="0" lvl="0" marL="0" rtl="0">
              <a:lnSpc>
                <a:spcPct val="115000"/>
              </a:lnSpc>
              <a:spcBef>
                <a:spcPts val="0"/>
              </a:spcBef>
              <a:spcAft>
                <a:spcPts val="0"/>
              </a:spcAft>
              <a:buClr>
                <a:schemeClr val="dk1"/>
              </a:buClr>
              <a:buSzPts val="1100"/>
              <a:buFont typeface="Arial"/>
              <a:buNone/>
            </a:pPr>
            <a:r>
              <a:rPr b="1" lang="pt-BR" sz="1200">
                <a:solidFill>
                  <a:schemeClr val="dk1"/>
                </a:solidFill>
                <a:latin typeface="Open Sans"/>
                <a:ea typeface="Open Sans"/>
                <a:cs typeface="Open Sans"/>
                <a:sym typeface="Open Sans"/>
              </a:rPr>
              <a:t>&lt;title&gt; Fechamento &lt;/title&gt;</a:t>
            </a:r>
            <a:endParaRPr b="1" sz="12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Tempo sugerido</a:t>
            </a:r>
            <a:r>
              <a:rPr lang="pt-BR" sz="1000">
                <a:solidFill>
                  <a:schemeClr val="dk1"/>
                </a:solidFill>
                <a:latin typeface="Open Sans"/>
                <a:ea typeface="Open Sans"/>
                <a:cs typeface="Open Sans"/>
                <a:sym typeface="Open Sans"/>
              </a:rPr>
              <a:t>: 10 minutos</a:t>
            </a:r>
            <a:endParaRPr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b="1" lang="pt-BR" sz="1000">
                <a:solidFill>
                  <a:schemeClr val="dk1"/>
                </a:solidFill>
                <a:latin typeface="Open Sans"/>
                <a:ea typeface="Open Sans"/>
                <a:cs typeface="Open Sans"/>
                <a:sym typeface="Open Sans"/>
              </a:rPr>
              <a:t>Orientações: </a:t>
            </a:r>
            <a:endParaRPr b="1"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Após terem pesquisado mais informações, peça para o grupo pensar em uma frase que irá descrever sucintamente a imagem que cada grupo ficou responsável</a:t>
            </a:r>
            <a:r>
              <a:rPr b="1" lang="pt-BR" sz="1000">
                <a:solidFill>
                  <a:schemeClr val="dk1"/>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Entregue tiras de cartolina ou papel sulfite (ofício)  para que escreverem as frases.</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Oriente os grupos para que escrevam uma frase que defina aquele momento histórico da carta e a função que a carta está cumprindo, respondendo aos questionamentos apresentados no slide (no caso das imagens dos “Correios” e “Poney Express” os alunos devem dizer quais as prováveis funções das cartas enviadas desse modo) . Diga que o tamanho da letra deve ser adequada para um cartaz.</a:t>
            </a:r>
            <a:endParaRPr sz="1000">
              <a:solidFill>
                <a:schemeClr val="dk1"/>
              </a:solidFill>
              <a:latin typeface="Open Sans"/>
              <a:ea typeface="Open Sans"/>
              <a:cs typeface="Open Sans"/>
              <a:sym typeface="Open Sans"/>
            </a:endParaRPr>
          </a:p>
          <a:p>
            <a:pPr algn="l" indent="-292100" lvl="0" marL="457200" rtl="0">
              <a:lnSpc>
                <a:spcPct val="115000"/>
              </a:lnSpc>
              <a:spcBef>
                <a:spcPts val="0"/>
              </a:spcBef>
              <a:spcAft>
                <a:spcPts val="0"/>
              </a:spcAft>
              <a:buClr>
                <a:schemeClr val="dk1"/>
              </a:buClr>
              <a:buSzPts val="1000"/>
              <a:buFont typeface="Open Sans"/>
              <a:buAutoNum type="arabicPeriod"/>
            </a:pPr>
            <a:r>
              <a:rPr lang="pt-BR" sz="1000">
                <a:solidFill>
                  <a:schemeClr val="dk1"/>
                </a:solidFill>
                <a:latin typeface="Open Sans"/>
                <a:ea typeface="Open Sans"/>
                <a:cs typeface="Open Sans"/>
                <a:sym typeface="Open Sans"/>
              </a:rPr>
              <a:t>Retome com a turmaa ordem cronológica das imagens e vá colando na parede deixando espaço para as frases construídas pelos grupos. Solicite </a:t>
            </a:r>
            <a:r>
              <a:rPr lang="pt-BR" sz="1000">
                <a:latin typeface="Open Sans"/>
                <a:ea typeface="Open Sans"/>
                <a:cs typeface="Open Sans"/>
                <a:sym typeface="Open Sans"/>
              </a:rPr>
              <a:t>que afixem a frase próxima à imagem correspondente.</a:t>
            </a:r>
            <a:r>
              <a:rPr lang="pt-BR" sz="1000">
                <a:latin typeface="Open Sans"/>
                <a:ea typeface="Open Sans"/>
                <a:cs typeface="Open Sans"/>
                <a:sym typeface="Open Sans"/>
              </a:rPr>
              <a:t> </a:t>
            </a:r>
            <a:endParaRPr sz="1000">
              <a:latin typeface="Open Sans"/>
              <a:ea typeface="Open Sans"/>
              <a:cs typeface="Open Sans"/>
              <a:sym typeface="Open Sans"/>
            </a:endParaRPr>
          </a:p>
          <a:p>
            <a:pPr algn="l" indent="457200" lvl="0" marL="0" rtl="0">
              <a:lnSpc>
                <a:spcPct val="115000"/>
              </a:lnSpc>
              <a:spcBef>
                <a:spcPts val="0"/>
              </a:spcBef>
              <a:spcAft>
                <a:spcPts val="0"/>
              </a:spcAft>
              <a:buClr>
                <a:srgbClr val="000000"/>
              </a:buClr>
              <a:buSzPts val="1100"/>
              <a:buFont typeface="Arial"/>
              <a:buNone/>
            </a:pPr>
            <a:r>
              <a:rPr lang="pt-BR" sz="1000">
                <a:latin typeface="Open Sans"/>
                <a:ea typeface="Open Sans"/>
                <a:cs typeface="Open Sans"/>
                <a:sym typeface="Open Sans"/>
              </a:rPr>
              <a:t>Após promover o debate, garanta que as frases tragam as seguintes informações:</a:t>
            </a:r>
            <a:endParaRPr sz="1000">
              <a:latin typeface="Open Sans"/>
              <a:ea typeface="Open Sans"/>
              <a:cs typeface="Open Sans"/>
              <a:sym typeface="Open Sans"/>
            </a:endParaRPr>
          </a:p>
          <a:p>
            <a:pPr algn="l" indent="-292100" lvl="0" marL="914400" rtl="0">
              <a:lnSpc>
                <a:spcPct val="115000"/>
              </a:lnSpc>
              <a:spcBef>
                <a:spcPts val="0"/>
              </a:spcBef>
              <a:spcAft>
                <a:spcPts val="0"/>
              </a:spcAft>
              <a:buSzPts val="1000"/>
              <a:buChar char="●"/>
            </a:pPr>
            <a:r>
              <a:rPr lang="pt-BR" sz="1000">
                <a:latin typeface="Open Sans"/>
                <a:ea typeface="Open Sans"/>
                <a:cs typeface="Open Sans"/>
                <a:sym typeface="Open Sans"/>
              </a:rPr>
              <a:t>Carta que anuncia o vencedor das Olimpíadas: tem caráter oficial e é “pública” pois se destina a muitos leitores (cidadãos gregos). Escrita em papiro. Enviada por pombo-correios, levava algumas horas até chegar ao destinatário. </a:t>
            </a:r>
            <a:endParaRPr sz="1000">
              <a:latin typeface="Courier New"/>
              <a:ea typeface="Courier New"/>
              <a:cs typeface="Courier New"/>
              <a:sym typeface="Courier New"/>
            </a:endParaRPr>
          </a:p>
          <a:p>
            <a:pPr algn="l" indent="-292100" lvl="0" marL="914400" rtl="0">
              <a:lnSpc>
                <a:spcPct val="115000"/>
              </a:lnSpc>
              <a:spcBef>
                <a:spcPts val="0"/>
              </a:spcBef>
              <a:spcAft>
                <a:spcPts val="0"/>
              </a:spcAft>
              <a:buSzPts val="1000"/>
              <a:buChar char="●"/>
            </a:pPr>
            <a:r>
              <a:rPr lang="pt-BR" sz="1000">
                <a:latin typeface="Open Sans"/>
                <a:ea typeface="Open Sans"/>
                <a:cs typeface="Open Sans"/>
                <a:sym typeface="Open Sans"/>
              </a:rPr>
              <a:t>Carta de Pero Vaz de caminha: na época teve caráter oficial, mas foi enviada a apenas um destinatário (o rei/ou “vossa alteza”). Hoje é considerada uma carta histórica. Enviada por navio, levou em torno de 40 dias para chegar. F</a:t>
            </a:r>
            <a:r>
              <a:rPr lang="pt-BR" sz="1000">
                <a:latin typeface="Open Sans"/>
                <a:ea typeface="Open Sans"/>
                <a:cs typeface="Open Sans"/>
                <a:sym typeface="Open Sans"/>
              </a:rPr>
              <a:t>oi escrita com tinta e pena sobre papel.</a:t>
            </a:r>
            <a:endParaRPr sz="1000">
              <a:latin typeface="Open Sans"/>
              <a:ea typeface="Open Sans"/>
              <a:cs typeface="Open Sans"/>
              <a:sym typeface="Open Sans"/>
            </a:endParaRPr>
          </a:p>
          <a:p>
            <a:pPr algn="l" indent="-292100" lvl="0" marL="914400" rtl="0">
              <a:lnSpc>
                <a:spcPct val="115000"/>
              </a:lnSpc>
              <a:spcBef>
                <a:spcPts val="0"/>
              </a:spcBef>
              <a:spcAft>
                <a:spcPts val="0"/>
              </a:spcAft>
              <a:buSzPts val="1000"/>
              <a:buChar char="●"/>
            </a:pPr>
            <a:r>
              <a:rPr lang="pt-BR" sz="1000">
                <a:latin typeface="Open Sans"/>
                <a:ea typeface="Open Sans"/>
                <a:cs typeface="Open Sans"/>
                <a:sym typeface="Open Sans"/>
              </a:rPr>
              <a:t>Pony Express: cartas escrita em papel de celulose. Levava um pouco mais de 10 dias para chegar ao destinatário. Enviada por cavalo. Provavelmente havia o envio de cartas da esfera da vida cotidiana (ou da vida privada).</a:t>
            </a:r>
            <a:endParaRPr sz="1000">
              <a:latin typeface="Open Sans"/>
              <a:ea typeface="Open Sans"/>
              <a:cs typeface="Open Sans"/>
              <a:sym typeface="Open Sans"/>
            </a:endParaRPr>
          </a:p>
          <a:p>
            <a:pPr algn="l" indent="-292100" lvl="0" marL="914400" rtl="0">
              <a:lnSpc>
                <a:spcPct val="115000"/>
              </a:lnSpc>
              <a:spcBef>
                <a:spcPts val="0"/>
              </a:spcBef>
              <a:spcAft>
                <a:spcPts val="0"/>
              </a:spcAft>
              <a:buSzPts val="1000"/>
              <a:buChar char="●"/>
            </a:pPr>
            <a:r>
              <a:rPr lang="pt-BR" sz="1000">
                <a:latin typeface="Open Sans"/>
                <a:ea typeface="Open Sans"/>
                <a:cs typeface="Open Sans"/>
                <a:sym typeface="Open Sans"/>
              </a:rPr>
              <a:t>Correios e Sedex: cartas escritas em papel de celulose. Sedex leva até 5 dias para chegar ao destinatário. Enviada via carro ou avião. Envio e recebimento de correspondência privada (cartas pessoais, com a possibilidade de envio de objetos).</a:t>
            </a:r>
            <a:endParaRPr sz="1000">
              <a:latin typeface="Open Sans"/>
              <a:ea typeface="Open Sans"/>
              <a:cs typeface="Open Sans"/>
              <a:sym typeface="Open Sans"/>
            </a:endParaRPr>
          </a:p>
          <a:p>
            <a:pPr algn="l" indent="-292100" lvl="0" marL="914400" rtl="0">
              <a:lnSpc>
                <a:spcPct val="115000"/>
              </a:lnSpc>
              <a:spcBef>
                <a:spcPts val="0"/>
              </a:spcBef>
              <a:spcAft>
                <a:spcPts val="0"/>
              </a:spcAft>
              <a:buSzPts val="1000"/>
              <a:buChar char="●"/>
            </a:pPr>
            <a:r>
              <a:rPr lang="pt-BR" sz="1000">
                <a:latin typeface="Open Sans"/>
                <a:ea typeface="Open Sans"/>
                <a:cs typeface="Open Sans"/>
                <a:sym typeface="Open Sans"/>
              </a:rPr>
              <a:t>E-mail de reclamação pessoal: Escrito no computador sem uso de papel. Entrega imediata. Enviado via internet. Apesar de ser uma carta de reclamação, não foi escrita para ser publicada em um jornal ou revista, desse modo, está na esfera da vida </a:t>
            </a:r>
            <a:r>
              <a:rPr lang="pt-BR" sz="1000">
                <a:latin typeface="Open Sans"/>
                <a:ea typeface="Open Sans"/>
                <a:cs typeface="Open Sans"/>
                <a:sym typeface="Open Sans"/>
              </a:rPr>
              <a:t>cotidiana.</a:t>
            </a:r>
            <a:endParaRPr sz="1000">
              <a:latin typeface="Open Sans"/>
              <a:ea typeface="Open Sans"/>
              <a:cs typeface="Open Sans"/>
              <a:sym typeface="Open Sans"/>
            </a:endParaRPr>
          </a:p>
          <a:p>
            <a:pPr algn="l" indent="0" lvl="0" marL="457200" rtl="0">
              <a:lnSpc>
                <a:spcPct val="115000"/>
              </a:lnSpc>
              <a:spcBef>
                <a:spcPts val="0"/>
              </a:spcBef>
              <a:spcAft>
                <a:spcPts val="0"/>
              </a:spcAft>
              <a:buNone/>
            </a:pPr>
            <a:r>
              <a:t/>
            </a:r>
            <a:endParaRPr sz="1000">
              <a:latin typeface="Open Sans"/>
              <a:ea typeface="Open Sans"/>
              <a:cs typeface="Open Sans"/>
              <a:sym typeface="Open Sans"/>
            </a:endParaRPr>
          </a:p>
          <a:p>
            <a:pPr algn="l" indent="-292100" lvl="0" marL="457200" rtl="0">
              <a:lnSpc>
                <a:spcPct val="115000"/>
              </a:lnSpc>
              <a:spcBef>
                <a:spcPts val="0"/>
              </a:spcBef>
              <a:spcAft>
                <a:spcPts val="0"/>
              </a:spcAft>
              <a:buSzPts val="1000"/>
              <a:buFont typeface="Open Sans"/>
              <a:buAutoNum type="arabicPeriod"/>
            </a:pPr>
            <a:r>
              <a:rPr lang="pt-BR" sz="1000">
                <a:latin typeface="Open Sans"/>
                <a:ea typeface="Open Sans"/>
                <a:cs typeface="Open Sans"/>
                <a:sym typeface="Open Sans"/>
              </a:rPr>
              <a:t>Com relação às cartas pertencerem à esfera da vida cotidiana ou vida pública, essa tema será mais largamente investigado nas aulas seguintes, mas você pode adiantar aos alunos que as cartas da esfera da vida pública são as cartas enviadas para serem publicadas em mídias (como jornais, revistas, televisão e internet). Pode também ser uma carta dirigida à muitos destinatário, como foi o caso da carta do imperador dirigida aos cidadãos gregos.</a:t>
            </a:r>
            <a:endParaRPr sz="1000">
              <a:latin typeface="Open Sans"/>
              <a:ea typeface="Open Sans"/>
              <a:cs typeface="Open Sans"/>
              <a:sym typeface="Open Sans"/>
            </a:endParaRPr>
          </a:p>
          <a:p>
            <a:pPr algn="l" indent="0" lvl="0" marL="1371600" rtl="0">
              <a:lnSpc>
                <a:spcPct val="115000"/>
              </a:lnSpc>
              <a:spcBef>
                <a:spcPts val="0"/>
              </a:spcBef>
              <a:spcAft>
                <a:spcPts val="0"/>
              </a:spcAft>
              <a:buNone/>
            </a:pPr>
            <a:r>
              <a:t/>
            </a:r>
            <a:endParaRPr i="1" sz="1000">
              <a:solidFill>
                <a:schemeClr val="dk1"/>
              </a:solidFill>
              <a:latin typeface="Open Sans"/>
              <a:ea typeface="Open Sans"/>
              <a:cs typeface="Open Sans"/>
              <a:sym typeface="Open Sans"/>
            </a:endParaRPr>
          </a:p>
          <a:p>
            <a:pPr algn="l" indent="0" lvl="0" marL="0" rtl="0">
              <a:lnSpc>
                <a:spcPct val="115000"/>
              </a:lnSpc>
              <a:spcBef>
                <a:spcPts val="0"/>
              </a:spcBef>
              <a:spcAft>
                <a:spcPts val="0"/>
              </a:spcAft>
              <a:buClr>
                <a:srgbClr val="000000"/>
              </a:buClr>
              <a:buSzPts val="1100"/>
              <a:buFont typeface="Arial"/>
              <a:buNone/>
            </a:pPr>
            <a:r>
              <a:t/>
            </a:r>
            <a:endParaRPr sz="1000">
              <a:solidFill>
                <a:schemeClr val="dk1"/>
              </a:solidFill>
              <a:latin typeface="Open Sans"/>
              <a:ea typeface="Open Sans"/>
              <a:cs typeface="Open Sans"/>
              <a:sym typeface="Open Sans"/>
            </a:endParaRPr>
          </a:p>
          <a:p>
            <a:pPr algn="l" indent="0" lvl="0" marL="0" rtl="0">
              <a:spcBef>
                <a:spcPts val="0"/>
              </a:spcBef>
              <a:spcAft>
                <a:spcPts val="0"/>
              </a:spcAft>
              <a:buNone/>
            </a:pPr>
            <a:r>
              <a:t/>
            </a:r>
            <a:endParaRPr sz="1000">
              <a:latin typeface="Open Sans"/>
              <a:ea typeface="Open Sans"/>
              <a:cs typeface="Open Sans"/>
              <a:sym typeface="Open Sans"/>
            </a:endParaRP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b" anchorCtr="0" bIns="91425" lIns="91425" rIns="91425" spcFirstLastPara="1" tIns="91425" wrap="square">
            <a:noAutofit/>
          </a:bodyPr>
          <a:lstStyle>
            <a:lvl1pPr algn="ctr" lvl="0">
              <a:spcBef>
                <a:spcPts val="0"/>
              </a:spcBef>
              <a:spcAft>
                <a:spcPts val="0"/>
              </a:spcAft>
              <a:buSzPts val="5200"/>
              <a:buNone/>
              <a:defRPr sz="5200"/>
            </a:lvl1pPr>
            <a:lvl2pPr algn="ctr" lvl="1">
              <a:spcBef>
                <a:spcPts val="0"/>
              </a:spcBef>
              <a:spcAft>
                <a:spcPts val="0"/>
              </a:spcAft>
              <a:buSzPts val="5200"/>
              <a:buNone/>
              <a:defRPr sz="5200"/>
            </a:lvl2pPr>
            <a:lvl3pPr algn="ctr" lvl="2">
              <a:spcBef>
                <a:spcPts val="0"/>
              </a:spcBef>
              <a:spcAft>
                <a:spcPts val="0"/>
              </a:spcAft>
              <a:buSzPts val="5200"/>
              <a:buNone/>
              <a:defRPr sz="5200"/>
            </a:lvl3pPr>
            <a:lvl4pPr algn="ctr" lvl="3">
              <a:spcBef>
                <a:spcPts val="0"/>
              </a:spcBef>
              <a:spcAft>
                <a:spcPts val="0"/>
              </a:spcAft>
              <a:buSzPts val="5200"/>
              <a:buNone/>
              <a:defRPr sz="5200"/>
            </a:lvl4pPr>
            <a:lvl5pPr algn="ctr" lvl="4">
              <a:spcBef>
                <a:spcPts val="0"/>
              </a:spcBef>
              <a:spcAft>
                <a:spcPts val="0"/>
              </a:spcAft>
              <a:buSzPts val="5200"/>
              <a:buNone/>
              <a:defRPr sz="5200"/>
            </a:lvl5pPr>
            <a:lvl6pPr algn="ctr" lvl="5">
              <a:spcBef>
                <a:spcPts val="0"/>
              </a:spcBef>
              <a:spcAft>
                <a:spcPts val="0"/>
              </a:spcAft>
              <a:buSzPts val="5200"/>
              <a:buNone/>
              <a:defRPr sz="5200"/>
            </a:lvl6pPr>
            <a:lvl7pPr algn="ctr" lvl="6">
              <a:spcBef>
                <a:spcPts val="0"/>
              </a:spcBef>
              <a:spcAft>
                <a:spcPts val="0"/>
              </a:spcAft>
              <a:buSzPts val="5200"/>
              <a:buNone/>
              <a:defRPr sz="5200"/>
            </a:lvl7pPr>
            <a:lvl8pPr algn="ctr" lvl="7">
              <a:spcBef>
                <a:spcPts val="0"/>
              </a:spcBef>
              <a:spcAft>
                <a:spcPts val="0"/>
              </a:spcAft>
              <a:buSzPts val="5200"/>
              <a:buNone/>
              <a:defRPr sz="5200"/>
            </a:lvl8pPr>
            <a:lvl9pPr algn="ctr" lvl="8">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t" anchorCtr="0" bIns="91425" lIns="91425" rIns="91425" spcFirstLastPara="1" tIns="91425" wrap="square">
            <a:noAutofit/>
          </a:bodyPr>
          <a:lstStyle>
            <a:lvl1pPr algn="ctr" lvl="0">
              <a:lnSpc>
                <a:spcPct val="100000"/>
              </a:lnSpc>
              <a:spcBef>
                <a:spcPts val="0"/>
              </a:spcBef>
              <a:spcAft>
                <a:spcPts val="0"/>
              </a:spcAft>
              <a:buSzPts val="2800"/>
              <a:buNone/>
              <a:defRPr sz="2800"/>
            </a:lvl1pPr>
            <a:lvl2pPr algn="ctr" lvl="1">
              <a:lnSpc>
                <a:spcPct val="100000"/>
              </a:lnSpc>
              <a:spcBef>
                <a:spcPts val="0"/>
              </a:spcBef>
              <a:spcAft>
                <a:spcPts val="0"/>
              </a:spcAft>
              <a:buSzPts val="2800"/>
              <a:buNone/>
              <a:defRPr sz="2800"/>
            </a:lvl2pPr>
            <a:lvl3pPr algn="ctr" lvl="2">
              <a:lnSpc>
                <a:spcPct val="100000"/>
              </a:lnSpc>
              <a:spcBef>
                <a:spcPts val="0"/>
              </a:spcBef>
              <a:spcAft>
                <a:spcPts val="0"/>
              </a:spcAft>
              <a:buSzPts val="2800"/>
              <a:buNone/>
              <a:defRPr sz="2800"/>
            </a:lvl3pPr>
            <a:lvl4pPr algn="ctr" lvl="3">
              <a:lnSpc>
                <a:spcPct val="100000"/>
              </a:lnSpc>
              <a:spcBef>
                <a:spcPts val="0"/>
              </a:spcBef>
              <a:spcAft>
                <a:spcPts val="0"/>
              </a:spcAft>
              <a:buSzPts val="2800"/>
              <a:buNone/>
              <a:defRPr sz="2800"/>
            </a:lvl4pPr>
            <a:lvl5pPr algn="ctr" lvl="4">
              <a:lnSpc>
                <a:spcPct val="100000"/>
              </a:lnSpc>
              <a:spcBef>
                <a:spcPts val="0"/>
              </a:spcBef>
              <a:spcAft>
                <a:spcPts val="0"/>
              </a:spcAft>
              <a:buSzPts val="2800"/>
              <a:buNone/>
              <a:defRPr sz="2800"/>
            </a:lvl5pPr>
            <a:lvl6pPr algn="ctr" lvl="5">
              <a:lnSpc>
                <a:spcPct val="100000"/>
              </a:lnSpc>
              <a:spcBef>
                <a:spcPts val="0"/>
              </a:spcBef>
              <a:spcAft>
                <a:spcPts val="0"/>
              </a:spcAft>
              <a:buSzPts val="2800"/>
              <a:buNone/>
              <a:defRPr sz="2800"/>
            </a:lvl6pPr>
            <a:lvl7pPr algn="ctr" lvl="6">
              <a:lnSpc>
                <a:spcPct val="100000"/>
              </a:lnSpc>
              <a:spcBef>
                <a:spcPts val="0"/>
              </a:spcBef>
              <a:spcAft>
                <a:spcPts val="0"/>
              </a:spcAft>
              <a:buSzPts val="2800"/>
              <a:buNone/>
              <a:defRPr sz="2800"/>
            </a:lvl7pPr>
            <a:lvl8pPr algn="ctr" lvl="7">
              <a:lnSpc>
                <a:spcPct val="100000"/>
              </a:lnSpc>
              <a:spcBef>
                <a:spcPts val="0"/>
              </a:spcBef>
              <a:spcAft>
                <a:spcPts val="0"/>
              </a:spcAft>
              <a:buSzPts val="2800"/>
              <a:buNone/>
              <a:defRPr sz="2800"/>
            </a:lvl8pPr>
            <a:lvl9pPr algn="ctr" lvl="8">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b" anchorCtr="0" bIns="91425" lIns="91425" rIns="91425" spcFirstLastPara="1" tIns="91425" wrap="square">
            <a:noAutofit/>
          </a:bodyPr>
          <a:lstStyle>
            <a:lvl1pPr algn="ctr" lvl="0">
              <a:spcBef>
                <a:spcPts val="0"/>
              </a:spcBef>
              <a:spcAft>
                <a:spcPts val="0"/>
              </a:spcAft>
              <a:buSzPts val="12000"/>
              <a:buNone/>
              <a:defRPr sz="12000"/>
            </a:lvl1pPr>
            <a:lvl2pPr algn="ctr" lvl="1">
              <a:spcBef>
                <a:spcPts val="0"/>
              </a:spcBef>
              <a:spcAft>
                <a:spcPts val="0"/>
              </a:spcAft>
              <a:buSzPts val="12000"/>
              <a:buNone/>
              <a:defRPr sz="12000"/>
            </a:lvl2pPr>
            <a:lvl3pPr algn="ctr" lvl="2">
              <a:spcBef>
                <a:spcPts val="0"/>
              </a:spcBef>
              <a:spcAft>
                <a:spcPts val="0"/>
              </a:spcAft>
              <a:buSzPts val="12000"/>
              <a:buNone/>
              <a:defRPr sz="12000"/>
            </a:lvl3pPr>
            <a:lvl4pPr algn="ctr" lvl="3">
              <a:spcBef>
                <a:spcPts val="0"/>
              </a:spcBef>
              <a:spcAft>
                <a:spcPts val="0"/>
              </a:spcAft>
              <a:buSzPts val="12000"/>
              <a:buNone/>
              <a:defRPr sz="12000"/>
            </a:lvl4pPr>
            <a:lvl5pPr algn="ctr" lvl="4">
              <a:spcBef>
                <a:spcPts val="0"/>
              </a:spcBef>
              <a:spcAft>
                <a:spcPts val="0"/>
              </a:spcAft>
              <a:buSzPts val="12000"/>
              <a:buNone/>
              <a:defRPr sz="12000"/>
            </a:lvl5pPr>
            <a:lvl6pPr algn="ctr" lvl="5">
              <a:spcBef>
                <a:spcPts val="0"/>
              </a:spcBef>
              <a:spcAft>
                <a:spcPts val="0"/>
              </a:spcAft>
              <a:buSzPts val="12000"/>
              <a:buNone/>
              <a:defRPr sz="12000"/>
            </a:lvl6pPr>
            <a:lvl7pPr algn="ctr" lvl="6">
              <a:spcBef>
                <a:spcPts val="0"/>
              </a:spcBef>
              <a:spcAft>
                <a:spcPts val="0"/>
              </a:spcAft>
              <a:buSzPts val="12000"/>
              <a:buNone/>
              <a:defRPr sz="12000"/>
            </a:lvl7pPr>
            <a:lvl8pPr algn="ctr" lvl="7">
              <a:spcBef>
                <a:spcPts val="0"/>
              </a:spcBef>
              <a:spcAft>
                <a:spcPts val="0"/>
              </a:spcAft>
              <a:buSzPts val="12000"/>
              <a:buNone/>
              <a:defRPr sz="12000"/>
            </a:lvl8pPr>
            <a:lvl9pPr algn="ctr" lvl="8">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t" anchorCtr="0" bIns="91425" lIns="91425" rIns="91425" spcFirstLastPara="1" tIns="91425" wrap="square">
            <a:noAutofit/>
          </a:bodyPr>
          <a:lstStyle>
            <a:lvl1pPr algn="ctr" indent="-342900" lvl="0" marL="457200">
              <a:spcBef>
                <a:spcPts val="0"/>
              </a:spcBef>
              <a:spcAft>
                <a:spcPts val="0"/>
              </a:spcAft>
              <a:buSzPts val="1800"/>
              <a:buChar char="●"/>
              <a:defRPr/>
            </a:lvl1pPr>
            <a:lvl2pPr algn="ctr" indent="-317500" lvl="1" marL="914400">
              <a:spcBef>
                <a:spcPts val="1600"/>
              </a:spcBef>
              <a:spcAft>
                <a:spcPts val="0"/>
              </a:spcAft>
              <a:buSzPts val="1400"/>
              <a:buChar char="○"/>
              <a:defRPr/>
            </a:lvl2pPr>
            <a:lvl3pPr algn="ctr" indent="-317500" lvl="2" marL="1371600">
              <a:spcBef>
                <a:spcPts val="1600"/>
              </a:spcBef>
              <a:spcAft>
                <a:spcPts val="0"/>
              </a:spcAft>
              <a:buSzPts val="1400"/>
              <a:buChar char="■"/>
              <a:defRPr/>
            </a:lvl3pPr>
            <a:lvl4pPr algn="ctr" indent="-317500" lvl="3" marL="1828800">
              <a:spcBef>
                <a:spcPts val="1600"/>
              </a:spcBef>
              <a:spcAft>
                <a:spcPts val="0"/>
              </a:spcAft>
              <a:buSzPts val="1400"/>
              <a:buChar char="●"/>
              <a:defRPr/>
            </a:lvl4pPr>
            <a:lvl5pPr algn="ctr" indent="-317500" lvl="4" marL="2286000">
              <a:spcBef>
                <a:spcPts val="1600"/>
              </a:spcBef>
              <a:spcAft>
                <a:spcPts val="0"/>
              </a:spcAft>
              <a:buSzPts val="1400"/>
              <a:buChar char="○"/>
              <a:defRPr/>
            </a:lvl5pPr>
            <a:lvl6pPr algn="ctr" indent="-317500" lvl="5" marL="2743200">
              <a:spcBef>
                <a:spcPts val="1600"/>
              </a:spcBef>
              <a:spcAft>
                <a:spcPts val="0"/>
              </a:spcAft>
              <a:buSzPts val="1400"/>
              <a:buChar char="■"/>
              <a:defRPr/>
            </a:lvl6pPr>
            <a:lvl7pPr algn="ctr" indent="-317500" lvl="6" marL="3200400">
              <a:spcBef>
                <a:spcPts val="1600"/>
              </a:spcBef>
              <a:spcAft>
                <a:spcPts val="0"/>
              </a:spcAft>
              <a:buSzPts val="1400"/>
              <a:buChar char="●"/>
              <a:defRPr/>
            </a:lvl7pPr>
            <a:lvl8pPr algn="ctr" indent="-317500" lvl="7" marL="3657600">
              <a:spcBef>
                <a:spcPts val="1600"/>
              </a:spcBef>
              <a:spcAft>
                <a:spcPts val="0"/>
              </a:spcAft>
              <a:buSzPts val="1400"/>
              <a:buChar char="○"/>
              <a:defRPr/>
            </a:lvl8pPr>
            <a:lvl9pPr algn="ctr" indent="-317500" lvl="8" marL="4114800">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Sobre o plano">
  <p:cSld name="BLANK_1">
    <p:spTree>
      <p:nvGrpSpPr>
        <p:cNvPr id="50" name="Shape 50"/>
        <p:cNvGrpSpPr/>
        <p:nvPr/>
      </p:nvGrpSpPr>
      <p:grpSpPr>
        <a:xfrm>
          <a:off x="0" y="0"/>
          <a:ext cx="0" cy="0"/>
          <a:chOff x="0" y="0"/>
          <a:chExt cx="0" cy="0"/>
        </a:xfrm>
      </p:grpSpPr>
      <p:sp>
        <p:nvSpPr>
          <p:cNvPr id="51" name="Google Shape;51;p13"/>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pt-BR"/>
              <a:t>‹#›</a:t>
            </a:fld>
            <a:endParaRPr/>
          </a:p>
        </p:txBody>
      </p:sp>
      <p:sp>
        <p:nvSpPr>
          <p:cNvPr id="52" name="Google Shape;52;p13"/>
          <p:cNvSpPr txBox="1"/>
          <p:nvPr/>
        </p:nvSpPr>
        <p:spPr>
          <a:xfrm>
            <a:off x="-2445900" y="0"/>
            <a:ext cx="1695600" cy="5014200"/>
          </a:xfrm>
          <a:prstGeom prst="rect">
            <a:avLst/>
          </a:prstGeom>
          <a:solidFill>
            <a:srgbClr val="FFD966"/>
          </a:solidFill>
          <a:ln cap="flat" cmpd="sng" w="28575">
            <a:solidFill>
              <a:srgbClr val="FFFFFF"/>
            </a:solidFill>
            <a:prstDash val="solid"/>
            <a:round/>
            <a:headEnd len="sm" type="none" w="sm"/>
            <a:tailEnd len="sm" type="none" w="sm"/>
          </a:ln>
        </p:spPr>
        <p:txBody>
          <a:bodyPr anchor="t" anchorCtr="0" bIns="91425" lIns="91425" rIns="91425" spcFirstLastPara="1" tIns="91425" wrap="square">
            <a:noAutofit/>
          </a:bodyPr>
          <a:lstStyle/>
          <a:p>
            <a:pPr algn="l" indent="0" lvl="0" marL="0" rtl="0">
              <a:lnSpc>
                <a:spcPct val="115000"/>
              </a:lnSpc>
              <a:spcBef>
                <a:spcPts val="0"/>
              </a:spcBef>
              <a:spcAft>
                <a:spcPts val="0"/>
              </a:spcAft>
              <a:buNone/>
            </a:pPr>
            <a:r>
              <a:rPr lang="pt-BR" sz="1200">
                <a:latin typeface="Open Sans ExtraBold"/>
                <a:ea typeface="Open Sans ExtraBold"/>
                <a:cs typeface="Open Sans ExtraBold"/>
                <a:sym typeface="Open Sans ExtraBold"/>
              </a:rPr>
              <a:t>SOBRE ESTA AULA</a:t>
            </a:r>
            <a:endParaRPr sz="1200">
              <a:latin typeface="Open Sans ExtraBold"/>
              <a:ea typeface="Open Sans ExtraBold"/>
              <a:cs typeface="Open Sans ExtraBold"/>
              <a:sym typeface="Open Sans ExtraBold"/>
            </a:endParaRPr>
          </a:p>
          <a:p>
            <a:pPr algn="l" indent="0" lvl="0" marL="0" rtl="0">
              <a:lnSpc>
                <a:spcPct val="115000"/>
              </a:lnSpc>
              <a:spcBef>
                <a:spcPts val="0"/>
              </a:spcBef>
              <a:spcAft>
                <a:spcPts val="0"/>
              </a:spcAft>
              <a:buNone/>
            </a:pPr>
            <a:r>
              <a:rPr lang="pt-BR" sz="1200">
                <a:latin typeface="Open Sans"/>
                <a:ea typeface="Open Sans"/>
                <a:cs typeface="Open Sans"/>
                <a:sym typeface="Open Sans"/>
              </a:rPr>
              <a:t>Neste slide, você  deve descrever a finalidade da aula, o gênero, os objetos do conhecimento,  a prática de linguagem e a(s) habilidade(s) da BNCC relacionada(s).</a:t>
            </a:r>
            <a:endParaRPr sz="1200">
              <a:latin typeface="Open Sans"/>
              <a:ea typeface="Open Sans"/>
              <a:cs typeface="Open Sans"/>
              <a:sym typeface="Open Sans"/>
            </a:endParaRPr>
          </a:p>
          <a:p>
            <a:pPr algn="l" indent="0" lvl="0" marL="0" rtl="0">
              <a:spcBef>
                <a:spcPts val="0"/>
              </a:spcBef>
              <a:spcAft>
                <a:spcPts val="0"/>
              </a:spcAft>
              <a:buNone/>
            </a:pPr>
            <a:r>
              <a:t/>
            </a:r>
            <a:endParaRPr sz="1200">
              <a:latin typeface="Open Sans ExtraBold"/>
              <a:ea typeface="Open Sans ExtraBold"/>
              <a:cs typeface="Open Sans ExtraBold"/>
              <a:sym typeface="Open Sans ExtraBold"/>
            </a:endParaRPr>
          </a:p>
        </p:txBody>
      </p:sp>
    </p:spTree>
  </p:cSld>
  <p:clrMapOvr>
    <a:masterClrMapping/>
  </p:clrMapOvr>
</p:sldLayout>
</file>

<file path=ppt/slideLayouts/slideLayout13.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Título da aula">
  <p:cSld name="BLANK_1_1">
    <p:spTree>
      <p:nvGrpSpPr>
        <p:cNvPr id="53" name="Shape 53"/>
        <p:cNvGrpSpPr/>
        <p:nvPr/>
      </p:nvGrpSpPr>
      <p:grpSpPr>
        <a:xfrm>
          <a:off x="0" y="0"/>
          <a:ext cx="0" cy="0"/>
          <a:chOff x="0" y="0"/>
          <a:chExt cx="0" cy="0"/>
        </a:xfrm>
      </p:grpSpPr>
      <p:sp>
        <p:nvSpPr>
          <p:cNvPr id="54" name="Google Shape;54;p14"/>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pt-BR"/>
              <a:t>‹#›</a:t>
            </a:fld>
            <a:endParaRPr/>
          </a:p>
        </p:txBody>
      </p:sp>
      <p:sp>
        <p:nvSpPr>
          <p:cNvPr id="55" name="Google Shape;55;p14"/>
          <p:cNvSpPr txBox="1"/>
          <p:nvPr/>
        </p:nvSpPr>
        <p:spPr>
          <a:xfrm>
            <a:off x="-2445900" y="0"/>
            <a:ext cx="1695600" cy="5014200"/>
          </a:xfrm>
          <a:prstGeom prst="rect">
            <a:avLst/>
          </a:prstGeom>
          <a:solidFill>
            <a:srgbClr val="FFD966"/>
          </a:solidFill>
          <a:ln cap="flat" cmpd="sng" w="28575">
            <a:solidFill>
              <a:srgbClr val="FFFFFF"/>
            </a:solidFill>
            <a:prstDash val="solid"/>
            <a:round/>
            <a:headEnd len="sm" type="none" w="sm"/>
            <a:tailEnd len="sm" type="none" w="sm"/>
          </a:ln>
        </p:spPr>
        <p:txBody>
          <a:bodyPr anchor="t" anchorCtr="0" bIns="91425" lIns="91425" rIns="91425" spcFirstLastPara="1" tIns="91425" wrap="square">
            <a:noAutofit/>
          </a:bodyPr>
          <a:lstStyle/>
          <a:p>
            <a:pPr algn="l" indent="0" lvl="0" marL="0" rtl="0">
              <a:lnSpc>
                <a:spcPct val="115000"/>
              </a:lnSpc>
              <a:spcBef>
                <a:spcPts val="0"/>
              </a:spcBef>
              <a:spcAft>
                <a:spcPts val="0"/>
              </a:spcAft>
              <a:buNone/>
            </a:pPr>
            <a:r>
              <a:rPr lang="pt-BR" sz="1200">
                <a:latin typeface="Open Sans ExtraBold"/>
                <a:ea typeface="Open Sans ExtraBold"/>
                <a:cs typeface="Open Sans ExtraBold"/>
                <a:sym typeface="Open Sans ExtraBold"/>
              </a:rPr>
              <a:t>TÍTULO DA AULA</a:t>
            </a:r>
            <a:endParaRPr sz="1200">
              <a:latin typeface="Open Sans ExtraBold"/>
              <a:ea typeface="Open Sans ExtraBold"/>
              <a:cs typeface="Open Sans ExtraBold"/>
              <a:sym typeface="Open Sans ExtraBold"/>
            </a:endParaRPr>
          </a:p>
          <a:p>
            <a:pPr algn="l" indent="0" lvl="0" marL="0" rtl="0">
              <a:lnSpc>
                <a:spcPct val="115000"/>
              </a:lnSpc>
              <a:spcBef>
                <a:spcPts val="0"/>
              </a:spcBef>
              <a:spcAft>
                <a:spcPts val="0"/>
              </a:spcAft>
              <a:buNone/>
            </a:pPr>
            <a:r>
              <a:rPr lang="pt-BR" sz="1200">
                <a:latin typeface="Open Sans"/>
                <a:ea typeface="Open Sans"/>
                <a:cs typeface="Open Sans"/>
                <a:sym typeface="Open Sans"/>
              </a:rPr>
              <a:t>Este é o nome da sua aula. Elabore-o pensando em termos conhecidos pelos professores. Imagine que você usaria essas palavras para buscar esse plano na internet.</a:t>
            </a:r>
            <a:endParaRPr sz="1200">
              <a:latin typeface="Open Sans"/>
              <a:ea typeface="Open Sans"/>
              <a:cs typeface="Open Sans"/>
              <a:sym typeface="Open Sans"/>
            </a:endParaRPr>
          </a:p>
          <a:p>
            <a:pPr algn="l" indent="0" lvl="0" marL="0" rtl="0">
              <a:spcBef>
                <a:spcPts val="0"/>
              </a:spcBef>
              <a:spcAft>
                <a:spcPts val="0"/>
              </a:spcAft>
              <a:buNone/>
            </a:pPr>
            <a:r>
              <a:t/>
            </a:r>
            <a:endParaRPr sz="1200">
              <a:latin typeface="Open Sans ExtraBold"/>
              <a:ea typeface="Open Sans ExtraBold"/>
              <a:cs typeface="Open Sans ExtraBold"/>
              <a:sym typeface="Open Sans ExtraBold"/>
            </a:endParaRPr>
          </a:p>
        </p:txBody>
      </p:sp>
    </p:spTree>
  </p:cSld>
  <p:clrMapOvr>
    <a:masterClrMapping/>
  </p:clrMapOvr>
</p:sldLayout>
</file>

<file path=ppt/slideLayouts/slideLayout14.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Introdução">
  <p:cSld name="BLANK_1_1_1">
    <p:spTree>
      <p:nvGrpSpPr>
        <p:cNvPr id="56" name="Shape 56"/>
        <p:cNvGrpSpPr/>
        <p:nvPr/>
      </p:nvGrpSpPr>
      <p:grpSpPr>
        <a:xfrm>
          <a:off x="0" y="0"/>
          <a:ext cx="0" cy="0"/>
          <a:chOff x="0" y="0"/>
          <a:chExt cx="0" cy="0"/>
        </a:xfrm>
      </p:grpSpPr>
      <p:sp>
        <p:nvSpPr>
          <p:cNvPr id="57" name="Google Shape;57;p15"/>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pt-BR"/>
              <a:t>‹#›</a:t>
            </a:fld>
            <a:endParaRPr/>
          </a:p>
        </p:txBody>
      </p:sp>
      <p:sp>
        <p:nvSpPr>
          <p:cNvPr id="58" name="Google Shape;58;p15"/>
          <p:cNvSpPr txBox="1"/>
          <p:nvPr/>
        </p:nvSpPr>
        <p:spPr>
          <a:xfrm>
            <a:off x="-2445900" y="0"/>
            <a:ext cx="1695600" cy="5014200"/>
          </a:xfrm>
          <a:prstGeom prst="rect">
            <a:avLst/>
          </a:prstGeom>
          <a:solidFill>
            <a:srgbClr val="FFD966"/>
          </a:solidFill>
          <a:ln cap="flat" cmpd="sng" w="28575">
            <a:solidFill>
              <a:srgbClr val="FFFFFF"/>
            </a:solidFill>
            <a:prstDash val="solid"/>
            <a:round/>
            <a:headEnd len="sm" type="none" w="sm"/>
            <a:tailEnd len="sm" type="none" w="sm"/>
          </a:ln>
        </p:spPr>
        <p:txBody>
          <a:bodyPr anchor="t" anchorCtr="0" bIns="91425" lIns="91425" rIns="91425" spcFirstLastPara="1" tIns="91425" wrap="square">
            <a:noAutofit/>
          </a:bodyPr>
          <a:lstStyle/>
          <a:p>
            <a:pPr algn="l" indent="0" lvl="0" marL="0" rtl="0">
              <a:lnSpc>
                <a:spcPct val="115000"/>
              </a:lnSpc>
              <a:spcBef>
                <a:spcPts val="0"/>
              </a:spcBef>
              <a:spcAft>
                <a:spcPts val="0"/>
              </a:spcAft>
              <a:buNone/>
            </a:pPr>
            <a:r>
              <a:rPr lang="pt-BR" sz="1200">
                <a:latin typeface="Open Sans ExtraBold"/>
                <a:ea typeface="Open Sans ExtraBold"/>
                <a:cs typeface="Open Sans ExtraBold"/>
                <a:sym typeface="Open Sans ExtraBold"/>
              </a:rPr>
              <a:t>INTRODUÇÃO</a:t>
            </a:r>
            <a:endParaRPr sz="1200">
              <a:latin typeface="Open Sans ExtraBold"/>
              <a:ea typeface="Open Sans ExtraBold"/>
              <a:cs typeface="Open Sans ExtraBold"/>
              <a:sym typeface="Open Sans ExtraBold"/>
            </a:endParaRPr>
          </a:p>
          <a:p>
            <a:pPr algn="l" indent="0" lvl="0" marL="0" rtl="0">
              <a:lnSpc>
                <a:spcPct val="115000"/>
              </a:lnSpc>
              <a:spcBef>
                <a:spcPts val="0"/>
              </a:spcBef>
              <a:spcAft>
                <a:spcPts val="0"/>
              </a:spcAft>
              <a:buNone/>
            </a:pPr>
            <a:r>
              <a:rPr lang="pt-BR" sz="1200">
                <a:latin typeface="Open Sans"/>
                <a:ea typeface="Open Sans"/>
                <a:cs typeface="Open Sans"/>
                <a:sym typeface="Open Sans"/>
              </a:rPr>
              <a:t>Neste componente da aula, você deve trazer tarefas para preparar os estudantes, para estabelecer uma memória ativa sobre os processos de ensino e aprendizagem etc.</a:t>
            </a:r>
            <a:endParaRPr sz="1200">
              <a:latin typeface="Open Sans"/>
              <a:ea typeface="Open Sans"/>
              <a:cs typeface="Open Sans"/>
              <a:sym typeface="Open Sans"/>
            </a:endParaRPr>
          </a:p>
          <a:p>
            <a:pPr algn="l" indent="0" lvl="0" marL="0" rtl="0">
              <a:spcBef>
                <a:spcPts val="0"/>
              </a:spcBef>
              <a:spcAft>
                <a:spcPts val="0"/>
              </a:spcAft>
              <a:buNone/>
            </a:pPr>
            <a:r>
              <a:t/>
            </a:r>
            <a:endParaRPr sz="1200">
              <a:latin typeface="Open Sans ExtraBold"/>
              <a:ea typeface="Open Sans ExtraBold"/>
              <a:cs typeface="Open Sans ExtraBold"/>
              <a:sym typeface="Open Sans ExtraBold"/>
            </a:endParaRPr>
          </a:p>
        </p:txBody>
      </p:sp>
    </p:spTree>
  </p:cSld>
  <p:clrMapOvr>
    <a:masterClrMapping/>
  </p:clrMapOvr>
</p:sldLayout>
</file>

<file path=ppt/slideLayouts/slideLayout15.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Desenvolvimento">
  <p:cSld name="BLANK_1_1_1_1">
    <p:spTree>
      <p:nvGrpSpPr>
        <p:cNvPr id="59" name="Shape 59"/>
        <p:cNvGrpSpPr/>
        <p:nvPr/>
      </p:nvGrpSpPr>
      <p:grpSpPr>
        <a:xfrm>
          <a:off x="0" y="0"/>
          <a:ext cx="0" cy="0"/>
          <a:chOff x="0" y="0"/>
          <a:chExt cx="0" cy="0"/>
        </a:xfrm>
      </p:grpSpPr>
      <p:sp>
        <p:nvSpPr>
          <p:cNvPr id="60" name="Google Shape;60;p16"/>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pt-BR"/>
              <a:t>‹#›</a:t>
            </a:fld>
            <a:endParaRPr/>
          </a:p>
        </p:txBody>
      </p:sp>
      <p:sp>
        <p:nvSpPr>
          <p:cNvPr id="61" name="Google Shape;61;p16"/>
          <p:cNvSpPr txBox="1"/>
          <p:nvPr/>
        </p:nvSpPr>
        <p:spPr>
          <a:xfrm>
            <a:off x="-2445900" y="0"/>
            <a:ext cx="1789500" cy="5014200"/>
          </a:xfrm>
          <a:prstGeom prst="rect">
            <a:avLst/>
          </a:prstGeom>
          <a:solidFill>
            <a:srgbClr val="FFD966"/>
          </a:solidFill>
          <a:ln cap="flat" cmpd="sng" w="28575">
            <a:solidFill>
              <a:srgbClr val="FFFFFF"/>
            </a:solidFill>
            <a:prstDash val="solid"/>
            <a:round/>
            <a:headEnd len="sm" type="none" w="sm"/>
            <a:tailEnd len="sm" type="none" w="sm"/>
          </a:ln>
        </p:spPr>
        <p:txBody>
          <a:bodyPr anchor="t" anchorCtr="0" bIns="91425" lIns="91425" rIns="91425" spcFirstLastPara="1" tIns="91425" wrap="square">
            <a:noAutofit/>
          </a:bodyPr>
          <a:lstStyle/>
          <a:p>
            <a:pPr algn="l" indent="0" lvl="0" marL="0" rtl="0">
              <a:lnSpc>
                <a:spcPct val="115000"/>
              </a:lnSpc>
              <a:spcBef>
                <a:spcPts val="0"/>
              </a:spcBef>
              <a:spcAft>
                <a:spcPts val="0"/>
              </a:spcAft>
              <a:buNone/>
            </a:pPr>
            <a:r>
              <a:rPr lang="pt-BR" sz="1200">
                <a:latin typeface="Open Sans ExtraBold"/>
                <a:ea typeface="Open Sans ExtraBold"/>
                <a:cs typeface="Open Sans ExtraBold"/>
                <a:sym typeface="Open Sans ExtraBold"/>
              </a:rPr>
              <a:t>DESENVOLVIMENTO</a:t>
            </a:r>
            <a:endParaRPr sz="1200">
              <a:latin typeface="Open Sans ExtraBold"/>
              <a:ea typeface="Open Sans ExtraBold"/>
              <a:cs typeface="Open Sans ExtraBold"/>
              <a:sym typeface="Open Sans ExtraBold"/>
            </a:endParaRPr>
          </a:p>
          <a:p>
            <a:pPr algn="l" indent="0" lvl="0" marL="0" rtl="0">
              <a:lnSpc>
                <a:spcPct val="115000"/>
              </a:lnSpc>
              <a:spcBef>
                <a:spcPts val="0"/>
              </a:spcBef>
              <a:spcAft>
                <a:spcPts val="0"/>
              </a:spcAft>
              <a:buNone/>
            </a:pPr>
            <a:r>
              <a:rPr lang="pt-BR" sz="1200">
                <a:latin typeface="Open Sans"/>
                <a:ea typeface="Open Sans"/>
                <a:cs typeface="Open Sans"/>
                <a:sym typeface="Open Sans"/>
              </a:rPr>
              <a:t>Neste componente da aula, você deve trazer</a:t>
            </a:r>
            <a:r>
              <a:rPr lang="pt-BR" sz="1200">
                <a:latin typeface="Open Sans"/>
                <a:ea typeface="Open Sans"/>
                <a:cs typeface="Open Sans"/>
                <a:sym typeface="Open Sans"/>
              </a:rPr>
              <a:t> tarefas que permitem estudo, manipulação, reflexão a respeito do objeto de conhecimento bem como sua aplicação.</a:t>
            </a:r>
            <a:endParaRPr sz="1200">
              <a:latin typeface="Open Sans"/>
              <a:ea typeface="Open Sans"/>
              <a:cs typeface="Open Sans"/>
              <a:sym typeface="Open Sans"/>
            </a:endParaRPr>
          </a:p>
          <a:p>
            <a:pPr algn="l" indent="0" lvl="0" marL="0" rtl="0">
              <a:lnSpc>
                <a:spcPct val="115000"/>
              </a:lnSpc>
              <a:spcBef>
                <a:spcPts val="0"/>
              </a:spcBef>
              <a:spcAft>
                <a:spcPts val="0"/>
              </a:spcAft>
              <a:buNone/>
            </a:pPr>
            <a:r>
              <a:t/>
            </a:r>
            <a:endParaRPr sz="1200">
              <a:latin typeface="Open Sans"/>
              <a:ea typeface="Open Sans"/>
              <a:cs typeface="Open Sans"/>
              <a:sym typeface="Open Sans"/>
            </a:endParaRPr>
          </a:p>
          <a:p>
            <a:pPr algn="l" indent="0" lvl="0" marL="0" rtl="0">
              <a:lnSpc>
                <a:spcPct val="115000"/>
              </a:lnSpc>
              <a:spcBef>
                <a:spcPts val="0"/>
              </a:spcBef>
              <a:spcAft>
                <a:spcPts val="0"/>
              </a:spcAft>
              <a:buNone/>
            </a:pPr>
            <a:r>
              <a:t/>
            </a:r>
            <a:endParaRPr sz="1200">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Fechamento">
  <p:cSld name="BLANK_1_1_1_1_1">
    <p:spTree>
      <p:nvGrpSpPr>
        <p:cNvPr id="62" name="Shape 62"/>
        <p:cNvGrpSpPr/>
        <p:nvPr/>
      </p:nvGrpSpPr>
      <p:grpSpPr>
        <a:xfrm>
          <a:off x="0" y="0"/>
          <a:ext cx="0" cy="0"/>
          <a:chOff x="0" y="0"/>
          <a:chExt cx="0" cy="0"/>
        </a:xfrm>
      </p:grpSpPr>
      <p:sp>
        <p:nvSpPr>
          <p:cNvPr id="63" name="Google Shape;63;p17"/>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pt-BR"/>
              <a:t>‹#›</a:t>
            </a:fld>
            <a:endParaRPr/>
          </a:p>
        </p:txBody>
      </p:sp>
      <p:sp>
        <p:nvSpPr>
          <p:cNvPr id="64" name="Google Shape;64;p17"/>
          <p:cNvSpPr txBox="1"/>
          <p:nvPr/>
        </p:nvSpPr>
        <p:spPr>
          <a:xfrm>
            <a:off x="-2445900" y="0"/>
            <a:ext cx="1789500" cy="5014200"/>
          </a:xfrm>
          <a:prstGeom prst="rect">
            <a:avLst/>
          </a:prstGeom>
          <a:solidFill>
            <a:srgbClr val="FFD966"/>
          </a:solidFill>
          <a:ln cap="flat" cmpd="sng" w="28575">
            <a:solidFill>
              <a:srgbClr val="FFFFFF"/>
            </a:solidFill>
            <a:prstDash val="solid"/>
            <a:round/>
            <a:headEnd len="sm" type="none" w="sm"/>
            <a:tailEnd len="sm" type="none" w="sm"/>
          </a:ln>
        </p:spPr>
        <p:txBody>
          <a:bodyPr anchor="t" anchorCtr="0" bIns="91425" lIns="91425" rIns="91425" spcFirstLastPara="1" tIns="91425" wrap="square">
            <a:noAutofit/>
          </a:bodyPr>
          <a:lstStyle/>
          <a:p>
            <a:pPr algn="l" indent="0" lvl="0" marL="0" rtl="0">
              <a:lnSpc>
                <a:spcPct val="115000"/>
              </a:lnSpc>
              <a:spcBef>
                <a:spcPts val="0"/>
              </a:spcBef>
              <a:spcAft>
                <a:spcPts val="0"/>
              </a:spcAft>
              <a:buNone/>
            </a:pPr>
            <a:r>
              <a:rPr lang="pt-BR" sz="1200">
                <a:latin typeface="Open Sans ExtraBold"/>
                <a:ea typeface="Open Sans ExtraBold"/>
                <a:cs typeface="Open Sans ExtraBold"/>
                <a:sym typeface="Open Sans ExtraBold"/>
              </a:rPr>
              <a:t>FECHAMENTO</a:t>
            </a:r>
            <a:endParaRPr sz="1200">
              <a:latin typeface="Open Sans ExtraBold"/>
              <a:ea typeface="Open Sans ExtraBold"/>
              <a:cs typeface="Open Sans ExtraBold"/>
              <a:sym typeface="Open Sans ExtraBold"/>
            </a:endParaRPr>
          </a:p>
          <a:p>
            <a:pPr algn="l" indent="0" lvl="0" marL="0" rtl="0">
              <a:lnSpc>
                <a:spcPct val="115000"/>
              </a:lnSpc>
              <a:spcBef>
                <a:spcPts val="0"/>
              </a:spcBef>
              <a:spcAft>
                <a:spcPts val="0"/>
              </a:spcAft>
              <a:buNone/>
            </a:pPr>
            <a:r>
              <a:rPr lang="pt-BR" sz="1200">
                <a:latin typeface="Open Sans"/>
                <a:ea typeface="Open Sans"/>
                <a:cs typeface="Open Sans"/>
                <a:sym typeface="Open Sans"/>
              </a:rPr>
              <a:t>Neste componente da aula, você deve trazer</a:t>
            </a:r>
            <a:r>
              <a:rPr lang="pt-BR" sz="1200">
                <a:latin typeface="Open Sans"/>
                <a:ea typeface="Open Sans"/>
                <a:cs typeface="Open Sans"/>
                <a:sym typeface="Open Sans"/>
              </a:rPr>
              <a:t> tarefas que permitem tanto obter informações sobre o resultado da tarefa, os processos envolvidos, bem como a antecipação dos próximos passos.</a:t>
            </a:r>
            <a:endParaRPr sz="1200">
              <a:latin typeface="Open Sans"/>
              <a:ea typeface="Open Sans"/>
              <a:cs typeface="Open Sans"/>
              <a:sym typeface="Open Sans"/>
            </a:endParaRPr>
          </a:p>
          <a:p>
            <a:pPr algn="l" indent="0" lvl="0" marL="0" rtl="0">
              <a:lnSpc>
                <a:spcPct val="115000"/>
              </a:lnSpc>
              <a:spcBef>
                <a:spcPts val="0"/>
              </a:spcBef>
              <a:spcAft>
                <a:spcPts val="0"/>
              </a:spcAft>
              <a:buNone/>
            </a:pPr>
            <a:r>
              <a:t/>
            </a:r>
            <a:endParaRPr sz="1200">
              <a:latin typeface="Open Sans"/>
              <a:ea typeface="Open Sans"/>
              <a:cs typeface="Open Sans"/>
              <a:sym typeface="Open Sans"/>
            </a:endParaRPr>
          </a:p>
          <a:p>
            <a:pPr algn="l" indent="0" lvl="0" marL="0" rtl="0">
              <a:lnSpc>
                <a:spcPct val="115000"/>
              </a:lnSpc>
              <a:spcBef>
                <a:spcPts val="0"/>
              </a:spcBef>
              <a:spcAft>
                <a:spcPts val="0"/>
              </a:spcAft>
              <a:buNone/>
            </a:pPr>
            <a:r>
              <a:t/>
            </a:r>
            <a:endParaRPr sz="1200">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 anchorCtr="0" bIns="91425" lIns="91425" rIns="91425" spcFirstLastPara="1" tIns="91425" wrap="square">
            <a:noAutofit/>
          </a:bodyPr>
          <a:lstStyle>
            <a:lvl1pPr algn="ctr" lvl="0">
              <a:spcBef>
                <a:spcPts val="0"/>
              </a:spcBef>
              <a:spcAft>
                <a:spcPts val="0"/>
              </a:spcAft>
              <a:buSzPts val="3600"/>
              <a:buNone/>
              <a:defRPr sz="3600"/>
            </a:lvl1pPr>
            <a:lvl2pPr algn="ctr" lvl="1">
              <a:spcBef>
                <a:spcPts val="0"/>
              </a:spcBef>
              <a:spcAft>
                <a:spcPts val="0"/>
              </a:spcAft>
              <a:buSzPts val="3600"/>
              <a:buNone/>
              <a:defRPr sz="3600"/>
            </a:lvl2pPr>
            <a:lvl3pPr algn="ctr" lvl="2">
              <a:spcBef>
                <a:spcPts val="0"/>
              </a:spcBef>
              <a:spcAft>
                <a:spcPts val="0"/>
              </a:spcAft>
              <a:buSzPts val="3600"/>
              <a:buNone/>
              <a:defRPr sz="3600"/>
            </a:lvl3pPr>
            <a:lvl4pPr algn="ctr" lvl="3">
              <a:spcBef>
                <a:spcPts val="0"/>
              </a:spcBef>
              <a:spcAft>
                <a:spcPts val="0"/>
              </a:spcAft>
              <a:buSzPts val="3600"/>
              <a:buNone/>
              <a:defRPr sz="3600"/>
            </a:lvl4pPr>
            <a:lvl5pPr algn="ctr" lvl="4">
              <a:spcBef>
                <a:spcPts val="0"/>
              </a:spcBef>
              <a:spcAft>
                <a:spcPts val="0"/>
              </a:spcAft>
              <a:buSzPts val="3600"/>
              <a:buNone/>
              <a:defRPr sz="3600"/>
            </a:lvl5pPr>
            <a:lvl6pPr algn="ctr" lvl="5">
              <a:spcBef>
                <a:spcPts val="0"/>
              </a:spcBef>
              <a:spcAft>
                <a:spcPts val="0"/>
              </a:spcAft>
              <a:buSzPts val="3600"/>
              <a:buNone/>
              <a:defRPr sz="3600"/>
            </a:lvl6pPr>
            <a:lvl7pPr algn="ctr" lvl="6">
              <a:spcBef>
                <a:spcPts val="0"/>
              </a:spcBef>
              <a:spcAft>
                <a:spcPts val="0"/>
              </a:spcAft>
              <a:buSzPts val="3600"/>
              <a:buNone/>
              <a:defRPr sz="3600"/>
            </a:lvl7pPr>
            <a:lvl8pPr algn="ctr" lvl="7">
              <a:spcBef>
                <a:spcPts val="0"/>
              </a:spcBef>
              <a:spcAft>
                <a:spcPts val="0"/>
              </a:spcAft>
              <a:buSzPts val="3600"/>
              <a:buNone/>
              <a:defRPr sz="3600"/>
            </a:lvl8pPr>
            <a:lvl9pPr algn="ctr" lvl="8">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t" anchorCtr="0" bIns="91425" lIns="91425" rIns="91425" spcFirstLastPara="1" tIns="91425" wrap="square">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t" anchorCtr="0" bIns="91425" lIns="91425" rIns="91425" spcFirstLastPara="1" tIns="91425" wrap="square">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t" anchorCtr="0" bIns="91425" lIns="91425" rIns="91425" spcFirstLastPara="1" tIns="91425" wrap="square">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t" anchorCtr="0" bIns="91425" lIns="91425" rIns="91425" spcFirstLastPara="1" tIns="91425" wrap="square">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t" anchorCtr="0" bIns="91425" lIns="91425" rIns="91425" spcFirstLastPara="1" tIns="91425" wrap="square">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t" anchorCtr="0" bIns="91425" lIns="91425" rIns="91425" spcFirstLastPara="1" tIns="91425" wrap="square">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b" anchorCtr="0" bIns="91425" lIns="91425" rIns="91425" spcFirstLastPara="1" tIns="91425" wrap="square">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t" anchorCtr="0" bIns="91425" lIns="91425" rIns="91425" spcFirstLastPara="1" tIns="91425" wrap="square">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 anchorCtr="0" bIns="91425" lIns="91425" rIns="91425" spcFirstLastPara="1" tIns="91425" wrap="square">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 anchorCtr="0" bIns="91425" lIns="91425" rIns="91425" spcFirstLastPara="1" tIns="91425" wrap="square">
            <a:noAutofit/>
          </a:bodyPr>
          <a:lstStyle/>
          <a:p>
            <a:pPr algn="l" indent="0" lvl="0" marL="0" rtl="0">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b" anchorCtr="0" bIns="91425" lIns="91425" rIns="91425" spcFirstLastPara="1" tIns="91425" wrap="square">
            <a:noAutofit/>
          </a:bodyPr>
          <a:lstStyle>
            <a:lvl1pPr algn="ctr" lvl="0">
              <a:spcBef>
                <a:spcPts val="0"/>
              </a:spcBef>
              <a:spcAft>
                <a:spcPts val="0"/>
              </a:spcAft>
              <a:buSzPts val="4200"/>
              <a:buNone/>
              <a:defRPr sz="4200"/>
            </a:lvl1pPr>
            <a:lvl2pPr algn="ctr" lvl="1">
              <a:spcBef>
                <a:spcPts val="0"/>
              </a:spcBef>
              <a:spcAft>
                <a:spcPts val="0"/>
              </a:spcAft>
              <a:buSzPts val="4200"/>
              <a:buNone/>
              <a:defRPr sz="4200"/>
            </a:lvl2pPr>
            <a:lvl3pPr algn="ctr" lvl="2">
              <a:spcBef>
                <a:spcPts val="0"/>
              </a:spcBef>
              <a:spcAft>
                <a:spcPts val="0"/>
              </a:spcAft>
              <a:buSzPts val="4200"/>
              <a:buNone/>
              <a:defRPr sz="4200"/>
            </a:lvl3pPr>
            <a:lvl4pPr algn="ctr" lvl="3">
              <a:spcBef>
                <a:spcPts val="0"/>
              </a:spcBef>
              <a:spcAft>
                <a:spcPts val="0"/>
              </a:spcAft>
              <a:buSzPts val="4200"/>
              <a:buNone/>
              <a:defRPr sz="4200"/>
            </a:lvl4pPr>
            <a:lvl5pPr algn="ctr" lvl="4">
              <a:spcBef>
                <a:spcPts val="0"/>
              </a:spcBef>
              <a:spcAft>
                <a:spcPts val="0"/>
              </a:spcAft>
              <a:buSzPts val="4200"/>
              <a:buNone/>
              <a:defRPr sz="4200"/>
            </a:lvl5pPr>
            <a:lvl6pPr algn="ctr" lvl="5">
              <a:spcBef>
                <a:spcPts val="0"/>
              </a:spcBef>
              <a:spcAft>
                <a:spcPts val="0"/>
              </a:spcAft>
              <a:buSzPts val="4200"/>
              <a:buNone/>
              <a:defRPr sz="4200"/>
            </a:lvl6pPr>
            <a:lvl7pPr algn="ctr" lvl="6">
              <a:spcBef>
                <a:spcPts val="0"/>
              </a:spcBef>
              <a:spcAft>
                <a:spcPts val="0"/>
              </a:spcAft>
              <a:buSzPts val="4200"/>
              <a:buNone/>
              <a:defRPr sz="4200"/>
            </a:lvl7pPr>
            <a:lvl8pPr algn="ctr" lvl="7">
              <a:spcBef>
                <a:spcPts val="0"/>
              </a:spcBef>
              <a:spcAft>
                <a:spcPts val="0"/>
              </a:spcAft>
              <a:buSzPts val="4200"/>
              <a:buNone/>
              <a:defRPr sz="4200"/>
            </a:lvl8pPr>
            <a:lvl9pPr algn="ctr" lvl="8">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t" anchorCtr="0" bIns="91425" lIns="91425" rIns="91425" spcFirstLastPara="1" tIns="91425" wrap="square">
            <a:noAutofit/>
          </a:bodyPr>
          <a:lstStyle>
            <a:lvl1pPr algn="ctr" lvl="0">
              <a:lnSpc>
                <a:spcPct val="100000"/>
              </a:lnSpc>
              <a:spcBef>
                <a:spcPts val="0"/>
              </a:spcBef>
              <a:spcAft>
                <a:spcPts val="0"/>
              </a:spcAft>
              <a:buSzPts val="2100"/>
              <a:buNone/>
              <a:defRPr sz="2100"/>
            </a:lvl1pPr>
            <a:lvl2pPr algn="ctr" lvl="1">
              <a:lnSpc>
                <a:spcPct val="100000"/>
              </a:lnSpc>
              <a:spcBef>
                <a:spcPts val="0"/>
              </a:spcBef>
              <a:spcAft>
                <a:spcPts val="0"/>
              </a:spcAft>
              <a:buSzPts val="2100"/>
              <a:buNone/>
              <a:defRPr sz="2100"/>
            </a:lvl2pPr>
            <a:lvl3pPr algn="ctr" lvl="2">
              <a:lnSpc>
                <a:spcPct val="100000"/>
              </a:lnSpc>
              <a:spcBef>
                <a:spcPts val="0"/>
              </a:spcBef>
              <a:spcAft>
                <a:spcPts val="0"/>
              </a:spcAft>
              <a:buSzPts val="2100"/>
              <a:buNone/>
              <a:defRPr sz="2100"/>
            </a:lvl3pPr>
            <a:lvl4pPr algn="ctr" lvl="3">
              <a:lnSpc>
                <a:spcPct val="100000"/>
              </a:lnSpc>
              <a:spcBef>
                <a:spcPts val="0"/>
              </a:spcBef>
              <a:spcAft>
                <a:spcPts val="0"/>
              </a:spcAft>
              <a:buSzPts val="2100"/>
              <a:buNone/>
              <a:defRPr sz="2100"/>
            </a:lvl4pPr>
            <a:lvl5pPr algn="ctr" lvl="4">
              <a:lnSpc>
                <a:spcPct val="100000"/>
              </a:lnSpc>
              <a:spcBef>
                <a:spcPts val="0"/>
              </a:spcBef>
              <a:spcAft>
                <a:spcPts val="0"/>
              </a:spcAft>
              <a:buSzPts val="2100"/>
              <a:buNone/>
              <a:defRPr sz="2100"/>
            </a:lvl5pPr>
            <a:lvl6pPr algn="ctr" lvl="5">
              <a:lnSpc>
                <a:spcPct val="100000"/>
              </a:lnSpc>
              <a:spcBef>
                <a:spcPts val="0"/>
              </a:spcBef>
              <a:spcAft>
                <a:spcPts val="0"/>
              </a:spcAft>
              <a:buSzPts val="2100"/>
              <a:buNone/>
              <a:defRPr sz="2100"/>
            </a:lvl6pPr>
            <a:lvl7pPr algn="ctr" lvl="6">
              <a:lnSpc>
                <a:spcPct val="100000"/>
              </a:lnSpc>
              <a:spcBef>
                <a:spcPts val="0"/>
              </a:spcBef>
              <a:spcAft>
                <a:spcPts val="0"/>
              </a:spcAft>
              <a:buSzPts val="2100"/>
              <a:buNone/>
              <a:defRPr sz="2100"/>
            </a:lvl7pPr>
            <a:lvl8pPr algn="ctr" lvl="7">
              <a:lnSpc>
                <a:spcPct val="100000"/>
              </a:lnSpc>
              <a:spcBef>
                <a:spcPts val="0"/>
              </a:spcBef>
              <a:spcAft>
                <a:spcPts val="0"/>
              </a:spcAft>
              <a:buSzPts val="2100"/>
              <a:buNone/>
              <a:defRPr sz="2100"/>
            </a:lvl8pPr>
            <a:lvl9pPr algn="ctr" lvl="8">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 anchorCtr="0" bIns="91425" lIns="91425" rIns="91425" spcFirstLastPara="1" tIns="91425" wrap="square">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 anchorCtr="0" bIns="91425" lIns="91425" rIns="91425" spcFirstLastPara="1" tIns="91425" wrap="square">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 anchorCtr="0" bIns="91425" lIns="91425" rIns="91425" spcFirstLastPara="1" tIns="91425" wrap="square">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theme/theme2.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t" anchorCtr="0" bIns="91425" lIns="91425" rIns="91425" spcFirstLastPara="1" tIns="91425" wrap="square">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t" anchorCtr="0" bIns="91425" lIns="91425" rIns="91425" spcFirstLastPara="1" tIns="91425" wrap="square">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 anchorCtr="0" bIns="91425" lIns="91425" rIns="91425" spcFirstLastPara="1" tIns="91425" wrap="square">
            <a:noAutofit/>
          </a:bodyPr>
          <a:lstStyle>
            <a:lvl1pPr algn="r" lvl="0">
              <a:buNone/>
              <a:defRPr sz="1000">
                <a:solidFill>
                  <a:schemeClr val="dk2"/>
                </a:solidFill>
              </a:defRPr>
            </a:lvl1pPr>
            <a:lvl2pPr algn="r" lvl="1">
              <a:buNone/>
              <a:defRPr sz="1000">
                <a:solidFill>
                  <a:schemeClr val="dk2"/>
                </a:solidFill>
              </a:defRPr>
            </a:lvl2pPr>
            <a:lvl3pPr algn="r" lvl="2">
              <a:buNone/>
              <a:defRPr sz="1000">
                <a:solidFill>
                  <a:schemeClr val="dk2"/>
                </a:solidFill>
              </a:defRPr>
            </a:lvl3pPr>
            <a:lvl4pPr algn="r" lvl="3">
              <a:buNone/>
              <a:defRPr sz="1000">
                <a:solidFill>
                  <a:schemeClr val="dk2"/>
                </a:solidFill>
              </a:defRPr>
            </a:lvl4pPr>
            <a:lvl5pPr algn="r" lvl="4">
              <a:buNone/>
              <a:defRPr sz="1000">
                <a:solidFill>
                  <a:schemeClr val="dk2"/>
                </a:solidFill>
              </a:defRPr>
            </a:lvl5pPr>
            <a:lvl6pPr algn="r" lvl="5">
              <a:buNone/>
              <a:defRPr sz="1000">
                <a:solidFill>
                  <a:schemeClr val="dk2"/>
                </a:solidFill>
              </a:defRPr>
            </a:lvl6pPr>
            <a:lvl7pPr algn="r" lvl="6">
              <a:buNone/>
              <a:defRPr sz="1000">
                <a:solidFill>
                  <a:schemeClr val="dk2"/>
                </a:solidFill>
              </a:defRPr>
            </a:lvl7pPr>
            <a:lvl8pPr algn="r" lvl="7">
              <a:buNone/>
              <a:defRPr sz="1000">
                <a:solidFill>
                  <a:schemeClr val="dk2"/>
                </a:solidFill>
              </a:defRPr>
            </a:lvl8pPr>
            <a:lvl9pPr algn="r" lvl="8">
              <a:buNone/>
              <a:defRPr sz="1000">
                <a:solidFill>
                  <a:schemeClr val="dk2"/>
                </a:solidFill>
              </a:defRPr>
            </a:lvl9pPr>
          </a:lstStyle>
          <a:p>
            <a:pPr algn="r" indent="0" lvl="0" marL="0" rtl="0">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folHlink="folHlink" hlink="hlink" tx1="dk1" tx2="lt2"/>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3.xml" Type="http://schemas.openxmlformats.org/officeDocument/2006/relationships/notesSlide"/><Relationship Id="rId3"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media/image1.png" Type="http://schemas.openxmlformats.org/officeDocument/2006/relationships/image"/><Relationship Id="rId5" Target="../media/image4.png" Type="http://schemas.openxmlformats.org/officeDocument/2006/relationships/image"/><Relationship Id="rId6" Target="../media/image3.png" Type="http://schemas.openxmlformats.org/officeDocument/2006/relationships/image"/><Relationship Id="rId7"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7.xml" Type="http://schemas.openxmlformats.org/officeDocument/2006/relationships/notesSlide"/></Relationships>
</file>

<file path=ppt/slides/slide1.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68" name="Shape 68"/>
        <p:cNvGrpSpPr/>
        <p:nvPr/>
      </p:nvGrpSpPr>
      <p:grpSpPr>
        <a:xfrm>
          <a:off x="0" y="0"/>
          <a:ext cx="0" cy="0"/>
          <a:chOff x="0" y="0"/>
          <a:chExt cx="0" cy="0"/>
        </a:xfrm>
      </p:grpSpPr>
      <p:graphicFrame>
        <p:nvGraphicFramePr>
          <p:cNvPr id="69" name="Google Shape;69;p18"/>
          <p:cNvGraphicFramePr/>
          <p:nvPr/>
        </p:nvGraphicFramePr>
        <p:xfrm>
          <a:off x="406625" y="342963"/>
          <a:ext cx="3000000" cy="3000000"/>
        </p:xfrm>
        <a:graphic>
          <a:graphicData uri="http://schemas.openxmlformats.org/drawingml/2006/table">
            <a:tbl>
              <a:tblPr>
                <a:noFill/>
                <a:tableStyleId>{11EB63B2-1B03-4447-A813-379DC944A5C6}</a:tableStyleId>
              </a:tblPr>
              <a:tblGrid>
                <a:gridCol w="1739375"/>
                <a:gridCol w="2218175"/>
                <a:gridCol w="2004875"/>
                <a:gridCol w="2352450"/>
              </a:tblGrid>
              <a:tr h="381000">
                <a:tc>
                  <a:txBody>
                    <a:bodyPr/>
                    <a:lstStyle/>
                    <a:p>
                      <a:pPr algn="l" indent="0" lvl="0" marL="0" rtl="0">
                        <a:lnSpc>
                          <a:spcPct val="120000"/>
                        </a:lnSpc>
                        <a:spcBef>
                          <a:spcPts val="300"/>
                        </a:spcBef>
                        <a:spcAft>
                          <a:spcPts val="300"/>
                        </a:spcAft>
                        <a:buNone/>
                      </a:pPr>
                      <a:r>
                        <a:rPr lang="pt-BR" sz="1600">
                          <a:latin typeface="Open Sans"/>
                          <a:ea typeface="Open Sans"/>
                          <a:cs typeface="Open Sans"/>
                          <a:sym typeface="Open Sans"/>
                        </a:rPr>
                        <a:t>Título da aula:</a:t>
                      </a:r>
                      <a:endParaRPr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C4BE86">
                          <a:alpha val="0"/>
                        </a:srgbClr>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spcBef>
                          <a:spcPts val="0"/>
                        </a:spcBef>
                        <a:spcAft>
                          <a:spcPts val="0"/>
                        </a:spcAft>
                        <a:buNone/>
                      </a:pPr>
                      <a:r>
                        <a:rPr b="1" lang="pt-BR" sz="1600">
                          <a:latin typeface="Open Sans"/>
                          <a:ea typeface="Open Sans"/>
                          <a:cs typeface="Open Sans"/>
                          <a:sym typeface="Open Sans"/>
                        </a:rPr>
                        <a:t>A carta na História e a história da carta</a:t>
                      </a:r>
                      <a:endParaRPr b="1"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C4BE86">
                          <a:alpha val="0"/>
                        </a:srgbClr>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381000">
                <a:tc>
                  <a:txBody>
                    <a:bodyPr/>
                    <a:lstStyle/>
                    <a:p>
                      <a:pPr algn="l" indent="0" lvl="0" marL="0" rtl="0">
                        <a:lnSpc>
                          <a:spcPct val="120000"/>
                        </a:lnSpc>
                        <a:spcBef>
                          <a:spcPts val="300"/>
                        </a:spcBef>
                        <a:spcAft>
                          <a:spcPts val="300"/>
                        </a:spcAft>
                        <a:buNone/>
                      </a:pPr>
                      <a:r>
                        <a:rPr lang="pt-BR" sz="1600">
                          <a:latin typeface="Open Sans"/>
                          <a:ea typeface="Open Sans"/>
                          <a:cs typeface="Open Sans"/>
                          <a:sym typeface="Open Sans"/>
                        </a:rPr>
                        <a:t>Finalidade </a:t>
                      </a:r>
                      <a:r>
                        <a:rPr lang="pt-BR" sz="1600">
                          <a:latin typeface="Open Sans"/>
                          <a:ea typeface="Open Sans"/>
                          <a:cs typeface="Open Sans"/>
                          <a:sym typeface="Open Sans"/>
                        </a:rPr>
                        <a:t>da aula:</a:t>
                      </a:r>
                      <a:endParaRPr sz="1600"/>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lnSpc>
                          <a:spcPct val="120000"/>
                        </a:lnSpc>
                        <a:spcBef>
                          <a:spcPts val="300"/>
                        </a:spcBef>
                        <a:spcAft>
                          <a:spcPts val="300"/>
                        </a:spcAft>
                        <a:buClr>
                          <a:srgbClr val="000000"/>
                        </a:buClr>
                        <a:buSzPts val="1100"/>
                        <a:buFont typeface="Arial"/>
                        <a:buNone/>
                      </a:pPr>
                      <a:r>
                        <a:rPr b="1" lang="pt-BR" sz="1600">
                          <a:latin typeface="Open Sans"/>
                          <a:ea typeface="Open Sans"/>
                          <a:cs typeface="Open Sans"/>
                          <a:sym typeface="Open Sans"/>
                        </a:rPr>
                        <a:t>Compreender a evolução histórica do gênero textual carta analisando as tran</a:t>
                      </a:r>
                      <a:r>
                        <a:rPr b="1" lang="pt-BR" sz="1600">
                          <a:latin typeface="Open Sans"/>
                          <a:ea typeface="Open Sans"/>
                          <a:cs typeface="Open Sans"/>
                          <a:sym typeface="Open Sans"/>
                        </a:rPr>
                        <a:t>sfor</a:t>
                      </a:r>
                      <a:r>
                        <a:rPr b="1" lang="pt-BR" sz="1600">
                          <a:latin typeface="Open Sans"/>
                          <a:ea typeface="Open Sans"/>
                          <a:cs typeface="Open Sans"/>
                          <a:sym typeface="Open Sans"/>
                        </a:rPr>
                        <a:t>mações ocorridas de suas origens à atualidade</a:t>
                      </a:r>
                      <a:r>
                        <a:rPr b="1" lang="pt-BR" sz="1600">
                          <a:latin typeface="Open Sans"/>
                          <a:ea typeface="Open Sans"/>
                          <a:cs typeface="Open Sans"/>
                          <a:sym typeface="Open Sans"/>
                        </a:rPr>
                        <a:t>, refletindo sobre as diversas funções sociais do gênero</a:t>
                      </a:r>
                      <a:r>
                        <a:rPr b="1" lang="pt-BR" sz="1600">
                          <a:latin typeface="Open Sans"/>
                          <a:ea typeface="Open Sans"/>
                          <a:cs typeface="Open Sans"/>
                          <a:sym typeface="Open Sans"/>
                        </a:rPr>
                        <a:t> (nas esferas da vida cotidiana e </a:t>
                      </a:r>
                      <a:r>
                        <a:rPr b="1" lang="pt-BR" sz="1600">
                          <a:solidFill>
                            <a:schemeClr val="dk1"/>
                          </a:solidFill>
                          <a:latin typeface="Open Sans"/>
                          <a:ea typeface="Open Sans"/>
                          <a:cs typeface="Open Sans"/>
                          <a:sym typeface="Open Sans"/>
                        </a:rPr>
                        <a:t> vida pública)</a:t>
                      </a:r>
                      <a:endParaRPr b="1"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381000">
                <a:tc>
                  <a:txBody>
                    <a:bodyPr/>
                    <a:lstStyle/>
                    <a:p>
                      <a:pPr algn="l" indent="0" lvl="0" marL="0" rtl="0">
                        <a:lnSpc>
                          <a:spcPct val="120000"/>
                        </a:lnSpc>
                        <a:spcBef>
                          <a:spcPts val="300"/>
                        </a:spcBef>
                        <a:spcAft>
                          <a:spcPts val="300"/>
                        </a:spcAft>
                        <a:buNone/>
                      </a:pPr>
                      <a:r>
                        <a:rPr lang="pt-BR" sz="1600">
                          <a:latin typeface="Open Sans"/>
                          <a:ea typeface="Open Sans"/>
                          <a:cs typeface="Open Sans"/>
                          <a:sym typeface="Open Sans"/>
                        </a:rPr>
                        <a:t>Ano:</a:t>
                      </a:r>
                      <a:endParaRPr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lnSpc>
                          <a:spcPct val="120000"/>
                        </a:lnSpc>
                        <a:spcBef>
                          <a:spcPts val="300"/>
                        </a:spcBef>
                        <a:spcAft>
                          <a:spcPts val="300"/>
                        </a:spcAft>
                        <a:buNone/>
                      </a:pPr>
                      <a:r>
                        <a:rPr b="1" lang="pt-BR" sz="1600">
                          <a:latin typeface="Open Sans"/>
                          <a:ea typeface="Open Sans"/>
                          <a:cs typeface="Open Sans"/>
                          <a:sym typeface="Open Sans"/>
                        </a:rPr>
                        <a:t>4º ano do Ensino Fundamental </a:t>
                      </a:r>
                      <a:endParaRPr b="1"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381000">
                <a:tc>
                  <a:txBody>
                    <a:bodyPr/>
                    <a:lstStyle/>
                    <a:p>
                      <a:pPr algn="l" indent="0" lvl="0" marL="0" rtl="0">
                        <a:lnSpc>
                          <a:spcPct val="120000"/>
                        </a:lnSpc>
                        <a:spcBef>
                          <a:spcPts val="300"/>
                        </a:spcBef>
                        <a:spcAft>
                          <a:spcPts val="300"/>
                        </a:spcAft>
                        <a:buNone/>
                      </a:pPr>
                      <a:r>
                        <a:rPr lang="pt-BR" sz="1600">
                          <a:latin typeface="Open Sans"/>
                          <a:ea typeface="Open Sans"/>
                          <a:cs typeface="Open Sans"/>
                          <a:sym typeface="Open Sans"/>
                        </a:rPr>
                        <a:t>Gênero:</a:t>
                      </a:r>
                      <a:endParaRPr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lnSpc>
                          <a:spcPct val="120000"/>
                        </a:lnSpc>
                        <a:spcBef>
                          <a:spcPts val="300"/>
                        </a:spcBef>
                        <a:spcAft>
                          <a:spcPts val="300"/>
                        </a:spcAft>
                        <a:buNone/>
                      </a:pPr>
                      <a:r>
                        <a:rPr b="1" lang="pt-BR" sz="1600">
                          <a:latin typeface="Open Sans"/>
                          <a:ea typeface="Open Sans"/>
                          <a:cs typeface="Open Sans"/>
                          <a:sym typeface="Open Sans"/>
                        </a:rPr>
                        <a:t>Carta pessoal e de </a:t>
                      </a:r>
                      <a:r>
                        <a:rPr b="1" lang="pt-BR" sz="1600">
                          <a:latin typeface="Open Sans"/>
                          <a:ea typeface="Open Sans"/>
                          <a:cs typeface="Open Sans"/>
                          <a:sym typeface="Open Sans"/>
                        </a:rPr>
                        <a:t>reclamação</a:t>
                      </a:r>
                      <a:endParaRPr b="1"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381000">
                <a:tc>
                  <a:txBody>
                    <a:bodyPr/>
                    <a:lstStyle/>
                    <a:p>
                      <a:pPr algn="l" indent="0" lvl="0" marL="0" rtl="0">
                        <a:lnSpc>
                          <a:spcPct val="120000"/>
                        </a:lnSpc>
                        <a:spcBef>
                          <a:spcPts val="300"/>
                        </a:spcBef>
                        <a:spcAft>
                          <a:spcPts val="300"/>
                        </a:spcAft>
                        <a:buNone/>
                      </a:pPr>
                      <a:r>
                        <a:rPr lang="pt-BR" sz="1600">
                          <a:latin typeface="Open Sans"/>
                          <a:ea typeface="Open Sans"/>
                          <a:cs typeface="Open Sans"/>
                          <a:sym typeface="Open Sans"/>
                        </a:rPr>
                        <a:t>Objeto(s) do conhecimento:</a:t>
                      </a:r>
                      <a:endParaRPr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spcBef>
                          <a:spcPts val="0"/>
                        </a:spcBef>
                        <a:spcAft>
                          <a:spcPts val="0"/>
                        </a:spcAft>
                        <a:buClr>
                          <a:srgbClr val="000000"/>
                        </a:buClr>
                        <a:buSzPts val="1100"/>
                        <a:buFont typeface="Arial"/>
                        <a:buNone/>
                      </a:pPr>
                      <a:r>
                        <a:rPr b="1" lang="pt-BR" sz="1600">
                          <a:latin typeface="Open Sans"/>
                          <a:ea typeface="Open Sans"/>
                          <a:cs typeface="Open Sans"/>
                          <a:sym typeface="Open Sans"/>
                        </a:rPr>
                        <a:t>Reconstrução das condições de produção e recepção de textos</a:t>
                      </a:r>
                      <a:endParaRPr b="1"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381000">
                <a:tc>
                  <a:txBody>
                    <a:bodyPr/>
                    <a:lstStyle/>
                    <a:p>
                      <a:pPr algn="l" indent="0" lvl="0" marL="0" rtl="0">
                        <a:lnSpc>
                          <a:spcPct val="120000"/>
                        </a:lnSpc>
                        <a:spcBef>
                          <a:spcPts val="300"/>
                        </a:spcBef>
                        <a:spcAft>
                          <a:spcPts val="300"/>
                        </a:spcAft>
                        <a:buNone/>
                      </a:pPr>
                      <a:r>
                        <a:rPr lang="pt-BR" sz="1600">
                          <a:latin typeface="Open Sans"/>
                          <a:ea typeface="Open Sans"/>
                          <a:cs typeface="Open Sans"/>
                          <a:sym typeface="Open Sans"/>
                        </a:rPr>
                        <a:t>Prática de linguagem:</a:t>
                      </a:r>
                      <a:endParaRPr sz="1600"/>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lnSpc>
                          <a:spcPct val="120000"/>
                        </a:lnSpc>
                        <a:spcBef>
                          <a:spcPts val="300"/>
                        </a:spcBef>
                        <a:spcAft>
                          <a:spcPts val="300"/>
                        </a:spcAft>
                        <a:buNone/>
                      </a:pPr>
                      <a:r>
                        <a:rPr b="1" lang="pt-BR" sz="1600">
                          <a:latin typeface="Open Sans"/>
                          <a:ea typeface="Open Sans"/>
                          <a:cs typeface="Open Sans"/>
                          <a:sym typeface="Open Sans"/>
                        </a:rPr>
                        <a:t>Leitura/escuta (compartilhada e autônoma)</a:t>
                      </a:r>
                      <a:endParaRPr b="1"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381000">
                <a:tc>
                  <a:txBody>
                    <a:bodyPr/>
                    <a:lstStyle/>
                    <a:p>
                      <a:pPr algn="l" indent="0" lvl="0" marL="0" rtl="0">
                        <a:lnSpc>
                          <a:spcPct val="120000"/>
                        </a:lnSpc>
                        <a:spcBef>
                          <a:spcPts val="300"/>
                        </a:spcBef>
                        <a:spcAft>
                          <a:spcPts val="300"/>
                        </a:spcAft>
                        <a:buNone/>
                      </a:pPr>
                      <a:r>
                        <a:rPr lang="pt-BR" sz="1600">
                          <a:latin typeface="Open Sans"/>
                          <a:ea typeface="Open Sans"/>
                          <a:cs typeface="Open Sans"/>
                          <a:sym typeface="Open Sans"/>
                        </a:rPr>
                        <a:t>Habilidade(s) da BNCC</a:t>
                      </a:r>
                      <a:endParaRPr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gridSpan="3">
                  <a:txBody>
                    <a:bodyPr/>
                    <a:lstStyle/>
                    <a:p>
                      <a:pPr algn="l" indent="0" lvl="0" marL="0" rtl="0">
                        <a:lnSpc>
                          <a:spcPct val="120000"/>
                        </a:lnSpc>
                        <a:spcBef>
                          <a:spcPts val="300"/>
                        </a:spcBef>
                        <a:spcAft>
                          <a:spcPts val="300"/>
                        </a:spcAft>
                        <a:buNone/>
                      </a:pPr>
                      <a:r>
                        <a:rPr b="1" lang="pt-BR" sz="1600">
                          <a:latin typeface="Open Sans"/>
                          <a:ea typeface="Open Sans"/>
                          <a:cs typeface="Open Sans"/>
                          <a:sym typeface="Open Sans"/>
                        </a:rPr>
                        <a:t>EF15LP01, EF15LP02.</a:t>
                      </a:r>
                      <a:endParaRPr b="1" sz="1600">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999999"/>
                      </a:solidFill>
                      <a:prstDash val="solid"/>
                      <a:round/>
                      <a:headEnd len="sm" type="none" w="sm"/>
                      <a:tailEnd len="sm" type="none" w="sm"/>
                    </a:lnB>
                  </a:tcPr>
                </a:tc>
                <a:tc hMerge="1"/>
                <a:tc hMerge="1"/>
              </a:tr>
              <a:tr h="381000">
                <a:tc gridSpan="4">
                  <a:txBody>
                    <a:bodyPr/>
                    <a:lstStyle/>
                    <a:p>
                      <a:pPr algn="just" indent="0" lvl="0" marL="0" rtl="0">
                        <a:lnSpc>
                          <a:spcPct val="115000"/>
                        </a:lnSpc>
                        <a:spcBef>
                          <a:spcPts val="0"/>
                        </a:spcBef>
                        <a:spcAft>
                          <a:spcPts val="0"/>
                        </a:spcAft>
                        <a:buNone/>
                      </a:pPr>
                      <a:r>
                        <a:rPr lang="pt-BR">
                          <a:latin typeface="Open Sans"/>
                          <a:ea typeface="Open Sans"/>
                          <a:cs typeface="Open Sans"/>
                          <a:sym typeface="Open Sans"/>
                        </a:rPr>
                        <a:t>Esta é a primeira aula de uma sequência de 15 planos de aula. Recomendamos o uso desse plano em sequência.  </a:t>
                      </a:r>
                      <a:endParaRPr>
                        <a:latin typeface="Open Sans"/>
                        <a:ea typeface="Open Sans"/>
                        <a:cs typeface="Open Sans"/>
                        <a:sym typeface="Open Sans"/>
                      </a:endParaRPr>
                    </a:p>
                  </a:txBody>
                  <a:tcPr marB="91425" marL="91425" marR="91425" marT="91425">
                    <a:lnL cap="flat" cmpd="sng" w="9525">
                      <a:solidFill>
                        <a:srgbClr val="C4BE86">
                          <a:alpha val="0"/>
                        </a:srgbClr>
                      </a:solidFill>
                      <a:prstDash val="solid"/>
                      <a:round/>
                      <a:headEnd len="sm" type="none" w="sm"/>
                      <a:tailEnd len="sm" type="none" w="sm"/>
                    </a:lnL>
                    <a:lnR cap="flat" cmpd="sng" w="9525">
                      <a:solidFill>
                        <a:srgbClr val="C4BE86">
                          <a:alpha val="0"/>
                        </a:srgbClr>
                      </a:solidFill>
                      <a:prstDash val="solid"/>
                      <a:round/>
                      <a:headEnd len="sm" type="none" w="sm"/>
                      <a:tailEnd len="sm" type="none" w="sm"/>
                    </a:lnR>
                    <a:lnT cap="flat" cmpd="sng" w="9525">
                      <a:solidFill>
                        <a:srgbClr val="999999"/>
                      </a:solidFill>
                      <a:prstDash val="solid"/>
                      <a:round/>
                      <a:headEnd len="sm" type="none" w="sm"/>
                      <a:tailEnd len="sm" type="none" w="sm"/>
                    </a:lnT>
                    <a:lnB cap="flat" cmpd="sng" w="9525">
                      <a:solidFill>
                        <a:srgbClr val="FFFFFF"/>
                      </a:solidFill>
                      <a:prstDash val="solid"/>
                      <a:round/>
                      <a:headEnd len="sm" type="none" w="sm"/>
                      <a:tailEnd len="sm" type="none" w="sm"/>
                    </a:lnB>
                  </a:tcPr>
                </a:tc>
                <a:tc hMerge="1"/>
                <a:tc hMerge="1"/>
                <a:tc hMerge="1"/>
              </a:tr>
            </a:tbl>
          </a:graphicData>
        </a:graphic>
      </p:graphicFrame>
    </p:spTree>
  </p:cSld>
  <p:clrMapOvr>
    <a:masterClrMapping/>
  </p:clrMapOvr>
</p:sld>
</file>

<file path=ppt/slides/slide2.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73" name="Shape 73"/>
        <p:cNvGrpSpPr/>
        <p:nvPr/>
      </p:nvGrpSpPr>
      <p:grpSpPr>
        <a:xfrm>
          <a:off x="0" y="0"/>
          <a:ext cx="0" cy="0"/>
          <a:chOff x="0" y="0"/>
          <a:chExt cx="0" cy="0"/>
        </a:xfrm>
      </p:grpSpPr>
      <p:sp>
        <p:nvSpPr>
          <p:cNvPr id="74" name="Google Shape;74;p19"/>
          <p:cNvSpPr txBox="1"/>
          <p:nvPr/>
        </p:nvSpPr>
        <p:spPr>
          <a:xfrm>
            <a:off x="758700" y="761700"/>
            <a:ext cx="7626600" cy="5334600"/>
          </a:xfrm>
          <a:prstGeom prst="rect">
            <a:avLst/>
          </a:prstGeom>
          <a:noFill/>
          <a:ln>
            <a:noFill/>
          </a:ln>
        </p:spPr>
        <p:txBody>
          <a:bodyPr anchor="ctr" anchorCtr="0" bIns="91425" lIns="91425" rIns="91425" spcFirstLastPara="1" tIns="91425" wrap="square">
            <a:noAutofit/>
          </a:bodyPr>
          <a:lstStyle/>
          <a:p>
            <a:pPr algn="ctr" indent="0" lvl="0" marL="0" rtl="0">
              <a:spcBef>
                <a:spcPts val="0"/>
              </a:spcBef>
              <a:spcAft>
                <a:spcPts val="0"/>
              </a:spcAft>
              <a:buNone/>
            </a:pPr>
            <a:r>
              <a:t/>
            </a:r>
            <a:endParaRPr sz="4800">
              <a:solidFill>
                <a:srgbClr val="434343"/>
              </a:solidFill>
              <a:latin typeface="Open Sans ExtraBold"/>
              <a:ea typeface="Open Sans ExtraBold"/>
              <a:cs typeface="Open Sans ExtraBold"/>
              <a:sym typeface="Open Sans ExtraBold"/>
            </a:endParaRPr>
          </a:p>
          <a:p>
            <a:pPr algn="ctr" indent="0" lvl="0" marL="0" rtl="0">
              <a:spcBef>
                <a:spcPts val="0"/>
              </a:spcBef>
              <a:spcAft>
                <a:spcPts val="0"/>
              </a:spcAft>
              <a:buNone/>
            </a:pPr>
            <a:r>
              <a:rPr lang="pt-BR" sz="4800">
                <a:solidFill>
                  <a:srgbClr val="434343"/>
                </a:solidFill>
                <a:latin typeface="Open Sans ExtraBold"/>
                <a:ea typeface="Open Sans ExtraBold"/>
                <a:cs typeface="Open Sans ExtraBold"/>
                <a:sym typeface="Open Sans ExtraBold"/>
              </a:rPr>
              <a:t>A carta na História</a:t>
            </a:r>
            <a:endParaRPr sz="4800">
              <a:solidFill>
                <a:srgbClr val="434343"/>
              </a:solidFill>
              <a:latin typeface="Open Sans ExtraBold"/>
              <a:ea typeface="Open Sans ExtraBold"/>
              <a:cs typeface="Open Sans ExtraBold"/>
              <a:sym typeface="Open Sans ExtraBold"/>
            </a:endParaRPr>
          </a:p>
          <a:p>
            <a:pPr algn="ctr" indent="0" lvl="0" marL="0" rtl="0">
              <a:spcBef>
                <a:spcPts val="0"/>
              </a:spcBef>
              <a:spcAft>
                <a:spcPts val="0"/>
              </a:spcAft>
              <a:buNone/>
            </a:pPr>
            <a:r>
              <a:rPr lang="pt-BR" sz="4800">
                <a:solidFill>
                  <a:srgbClr val="434343"/>
                </a:solidFill>
                <a:latin typeface="Open Sans ExtraBold"/>
                <a:ea typeface="Open Sans ExtraBold"/>
                <a:cs typeface="Open Sans ExtraBold"/>
                <a:sym typeface="Open Sans ExtraBold"/>
              </a:rPr>
              <a:t>e a história da carta</a:t>
            </a:r>
            <a:endParaRPr sz="1200">
              <a:solidFill>
                <a:schemeClr val="dk1"/>
              </a:solidFill>
              <a:latin typeface="Open Sans"/>
              <a:ea typeface="Open Sans"/>
              <a:cs typeface="Open Sans"/>
              <a:sym typeface="Open Sans"/>
            </a:endParaRPr>
          </a:p>
          <a:p>
            <a:pPr algn="ctr" indent="0" lvl="0" marL="0" rtl="0">
              <a:spcBef>
                <a:spcPts val="0"/>
              </a:spcBef>
              <a:spcAft>
                <a:spcPts val="0"/>
              </a:spcAft>
              <a:buNone/>
            </a:pPr>
            <a:r>
              <a:t/>
            </a:r>
            <a:endParaRPr sz="4800">
              <a:solidFill>
                <a:srgbClr val="434343"/>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78" name="Shape 78"/>
        <p:cNvGrpSpPr/>
        <p:nvPr/>
      </p:nvGrpSpPr>
      <p:grpSpPr>
        <a:xfrm>
          <a:off x="0" y="0"/>
          <a:ext cx="0" cy="0"/>
          <a:chOff x="0" y="0"/>
          <a:chExt cx="0" cy="0"/>
        </a:xfrm>
      </p:grpSpPr>
      <p:pic>
        <p:nvPicPr>
          <p:cNvPr id="79" name="Google Shape;79;p20"/>
          <p:cNvPicPr preferRelativeResize="0"/>
          <p:nvPr/>
        </p:nvPicPr>
        <p:blipFill>
          <a:blip r:embed="rId3">
            <a:alphaModFix/>
          </a:blip>
          <a:stretch>
            <a:fillRect/>
          </a:stretch>
        </p:blipFill>
        <p:spPr>
          <a:xfrm>
            <a:off x="2230625" y="398725"/>
            <a:ext cx="3469515" cy="5872200"/>
          </a:xfrm>
          <a:prstGeom prst="rect">
            <a:avLst/>
          </a:prstGeom>
          <a:noFill/>
          <a:ln>
            <a:noFill/>
          </a:ln>
        </p:spPr>
      </p:pic>
      <p:sp>
        <p:nvSpPr>
          <p:cNvPr id="80" name="Google Shape;80;p20"/>
          <p:cNvSpPr txBox="1"/>
          <p:nvPr/>
        </p:nvSpPr>
        <p:spPr>
          <a:xfrm rot="-5400000">
            <a:off x="-2323250" y="3506092"/>
            <a:ext cx="5414400" cy="3036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None/>
            </a:pPr>
            <a:r>
              <a:rPr lang="pt-BR" sz="800">
                <a:solidFill>
                  <a:srgbClr val="999999"/>
                </a:solidFill>
                <a:latin typeface="Open Sans Light"/>
                <a:ea typeface="Open Sans Light"/>
                <a:cs typeface="Open Sans Light"/>
                <a:sym typeface="Open Sans Light"/>
              </a:rPr>
              <a:t>https://www.fakewhats.com/generator</a:t>
            </a:r>
            <a:endParaRPr sz="800">
              <a:solidFill>
                <a:srgbClr val="999999"/>
              </a:solidFill>
              <a:latin typeface="Open Sans Light"/>
              <a:ea typeface="Open Sans Light"/>
              <a:cs typeface="Open Sans Light"/>
              <a:sym typeface="Open Sans Light"/>
            </a:endParaRPr>
          </a:p>
        </p:txBody>
      </p:sp>
    </p:spTree>
  </p:cSld>
  <p:clrMapOvr>
    <a:masterClrMapping/>
  </p:clrMapOvr>
</p:sld>
</file>

<file path=ppt/slides/slide4.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84" name="Shape 84"/>
        <p:cNvGrpSpPr/>
        <p:nvPr/>
      </p:nvGrpSpPr>
      <p:grpSpPr>
        <a:xfrm>
          <a:off x="0" y="0"/>
          <a:ext cx="0" cy="0"/>
          <a:chOff x="0" y="0"/>
          <a:chExt cx="0" cy="0"/>
        </a:xfrm>
      </p:grpSpPr>
      <p:sp>
        <p:nvSpPr>
          <p:cNvPr id="85" name="Google Shape;85;p21"/>
          <p:cNvSpPr txBox="1"/>
          <p:nvPr/>
        </p:nvSpPr>
        <p:spPr>
          <a:xfrm>
            <a:off x="534750" y="473075"/>
            <a:ext cx="7026600" cy="12735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None/>
            </a:pPr>
            <a:r>
              <a:rPr lang="pt-BR" sz="2400">
                <a:latin typeface="Open Sans SemiBold"/>
                <a:ea typeface="Open Sans SemiBold"/>
                <a:cs typeface="Open Sans SemiBold"/>
                <a:sym typeface="Open Sans SemiBold"/>
              </a:rPr>
              <a:t>Vamos assistir ao vídeo a seguir.</a:t>
            </a:r>
            <a:br>
              <a:rPr lang="pt-BR" sz="2400">
                <a:latin typeface="Open Sans SemiBold"/>
                <a:ea typeface="Open Sans SemiBold"/>
                <a:cs typeface="Open Sans SemiBold"/>
                <a:sym typeface="Open Sans SemiBold"/>
              </a:rPr>
            </a:br>
            <a:r>
              <a:rPr lang="pt-BR" sz="2400">
                <a:latin typeface="Open Sans SemiBold"/>
                <a:ea typeface="Open Sans SemiBold"/>
                <a:cs typeface="Open Sans SemiBold"/>
                <a:sym typeface="Open Sans SemiBold"/>
              </a:rPr>
              <a:t>Preste atenção nessa linda história real</a:t>
            </a:r>
            <a:br>
              <a:rPr lang="pt-BR" sz="2400">
                <a:latin typeface="Open Sans SemiBold"/>
                <a:ea typeface="Open Sans SemiBold"/>
                <a:cs typeface="Open Sans SemiBold"/>
                <a:sym typeface="Open Sans SemiBold"/>
              </a:rPr>
            </a:br>
            <a:r>
              <a:rPr lang="pt-BR" sz="2400">
                <a:latin typeface="Open Sans SemiBold"/>
                <a:ea typeface="Open Sans SemiBold"/>
                <a:cs typeface="Open Sans SemiBold"/>
                <a:sym typeface="Open Sans SemiBold"/>
              </a:rPr>
              <a:t>para podermos conversar sobre ela.  </a:t>
            </a:r>
            <a:endParaRPr sz="2400">
              <a:latin typeface="Open Sans SemiBold"/>
              <a:ea typeface="Open Sans SemiBold"/>
              <a:cs typeface="Open Sans SemiBold"/>
              <a:sym typeface="Open Sans SemiBold"/>
            </a:endParaRPr>
          </a:p>
        </p:txBody>
      </p:sp>
      <p:grpSp>
        <p:nvGrpSpPr>
          <p:cNvPr id="86" name="Google Shape;86;p21"/>
          <p:cNvGrpSpPr/>
          <p:nvPr/>
        </p:nvGrpSpPr>
        <p:grpSpPr>
          <a:xfrm>
            <a:off x="1523974" y="1861142"/>
            <a:ext cx="5879277" cy="3643733"/>
            <a:chOff x="692200" y="1741050"/>
            <a:chExt cx="6690881" cy="4146732"/>
          </a:xfrm>
        </p:grpSpPr>
        <p:pic>
          <p:nvPicPr>
            <p:cNvPr id="87" name="Google Shape;87;p21"/>
            <p:cNvPicPr preferRelativeResize="0"/>
            <p:nvPr/>
          </p:nvPicPr>
          <p:blipFill rotWithShape="1">
            <a:blip r:embed="rId3">
              <a:alphaModFix/>
            </a:blip>
            <a:srcRect b="18712" l="2351" r="33738" t="15488"/>
            <a:stretch/>
          </p:blipFill>
          <p:spPr>
            <a:xfrm>
              <a:off x="692201" y="2014546"/>
              <a:ext cx="6690880" cy="3873235"/>
            </a:xfrm>
            <a:prstGeom prst="rect">
              <a:avLst/>
            </a:prstGeom>
            <a:noFill/>
            <a:ln>
              <a:noFill/>
            </a:ln>
          </p:spPr>
        </p:pic>
        <p:pic>
          <p:nvPicPr>
            <p:cNvPr id="88" name="Google Shape;88;p21"/>
            <p:cNvPicPr preferRelativeResize="0"/>
            <p:nvPr/>
          </p:nvPicPr>
          <p:blipFill rotWithShape="1">
            <a:blip r:embed="rId3">
              <a:alphaModFix/>
            </a:blip>
            <a:srcRect b="92156" l="0" r="36089" t="4107"/>
            <a:stretch/>
          </p:blipFill>
          <p:spPr>
            <a:xfrm>
              <a:off x="692200" y="1741050"/>
              <a:ext cx="6690876" cy="219900"/>
            </a:xfrm>
            <a:prstGeom prst="rect">
              <a:avLst/>
            </a:prstGeom>
            <a:noFill/>
            <a:ln>
              <a:noFill/>
            </a:ln>
          </p:spPr>
        </p:pic>
      </p:grpSp>
      <p:sp>
        <p:nvSpPr>
          <p:cNvPr id="89" name="Google Shape;89;p21"/>
          <p:cNvSpPr txBox="1"/>
          <p:nvPr/>
        </p:nvSpPr>
        <p:spPr>
          <a:xfrm>
            <a:off x="409800" y="5812125"/>
            <a:ext cx="7276500" cy="4632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None/>
            </a:pPr>
            <a:r>
              <a:rPr lang="pt-BR">
                <a:latin typeface="Open Sans"/>
                <a:ea typeface="Open Sans"/>
                <a:cs typeface="Open Sans"/>
                <a:sym typeface="Open Sans"/>
              </a:rPr>
              <a:t>Fonte: “Estudantes brasilieros enviam cartas para crianças refugiadas sírias na Jordânia”, Jornal da Record. </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93" name="Shape 93"/>
        <p:cNvGrpSpPr/>
        <p:nvPr/>
      </p:nvGrpSpPr>
      <p:grpSpPr>
        <a:xfrm>
          <a:off x="0" y="0"/>
          <a:ext cx="0" cy="0"/>
          <a:chOff x="0" y="0"/>
          <a:chExt cx="0" cy="0"/>
        </a:xfrm>
      </p:grpSpPr>
      <p:pic>
        <p:nvPicPr>
          <p:cNvPr id="94" name="Google Shape;94;p22"/>
          <p:cNvPicPr preferRelativeResize="0"/>
          <p:nvPr/>
        </p:nvPicPr>
        <p:blipFill>
          <a:blip r:embed="rId3">
            <a:alphaModFix/>
          </a:blip>
          <a:stretch>
            <a:fillRect/>
          </a:stretch>
        </p:blipFill>
        <p:spPr>
          <a:xfrm>
            <a:off x="3234350" y="2577262"/>
            <a:ext cx="1963678" cy="1768025"/>
          </a:xfrm>
          <a:prstGeom prst="rect">
            <a:avLst/>
          </a:prstGeom>
          <a:noFill/>
          <a:ln>
            <a:noFill/>
          </a:ln>
        </p:spPr>
      </p:pic>
      <p:sp>
        <p:nvSpPr>
          <p:cNvPr id="95" name="Google Shape;95;p22"/>
          <p:cNvSpPr txBox="1"/>
          <p:nvPr/>
        </p:nvSpPr>
        <p:spPr>
          <a:xfrm>
            <a:off x="535625" y="514200"/>
            <a:ext cx="7749900" cy="16101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None/>
            </a:pPr>
            <a:r>
              <a:rPr lang="pt-BR" sz="3600">
                <a:solidFill>
                  <a:schemeClr val="dk1"/>
                </a:solidFill>
                <a:latin typeface="Open Sans ExtraBold"/>
                <a:ea typeface="Open Sans ExtraBold"/>
                <a:cs typeface="Open Sans ExtraBold"/>
                <a:sym typeface="Open Sans ExtraBold"/>
              </a:rPr>
              <a:t>Vamos brincar?</a:t>
            </a:r>
            <a:endParaRPr sz="3600">
              <a:solidFill>
                <a:schemeClr val="dk1"/>
              </a:solidFill>
              <a:latin typeface="Open Sans ExtraBold"/>
              <a:ea typeface="Open Sans ExtraBold"/>
              <a:cs typeface="Open Sans ExtraBold"/>
              <a:sym typeface="Open Sans ExtraBold"/>
            </a:endParaRPr>
          </a:p>
          <a:p>
            <a:pPr algn="l" indent="0" lvl="0" marL="0" rtl="0">
              <a:spcBef>
                <a:spcPts val="0"/>
              </a:spcBef>
              <a:spcAft>
                <a:spcPts val="0"/>
              </a:spcAft>
              <a:buNone/>
            </a:pPr>
            <a:r>
              <a:t/>
            </a:r>
            <a:endParaRPr sz="1800">
              <a:solidFill>
                <a:schemeClr val="dk1"/>
              </a:solidFill>
              <a:latin typeface="Open Sans"/>
              <a:ea typeface="Open Sans"/>
              <a:cs typeface="Open Sans"/>
              <a:sym typeface="Open Sans"/>
            </a:endParaRPr>
          </a:p>
          <a:p>
            <a:pPr algn="l" indent="0" lvl="0" marL="0" rtl="0">
              <a:spcBef>
                <a:spcPts val="0"/>
              </a:spcBef>
              <a:spcAft>
                <a:spcPts val="0"/>
              </a:spcAft>
              <a:buNone/>
            </a:pPr>
            <a:r>
              <a:rPr lang="pt-BR" sz="1800">
                <a:latin typeface="Open Sans SemiBold"/>
                <a:ea typeface="Open Sans SemiBold"/>
                <a:cs typeface="Open Sans SemiBold"/>
                <a:sym typeface="Open Sans SemiBold"/>
              </a:rPr>
              <a:t>Seu grupo receberá algumas imagens. Ordene essas imagens criando uma linha do tempo das maneiras em que as pessoas encontraram para mandar e receber mensagens escritas.</a:t>
            </a:r>
            <a:endParaRPr sz="1800">
              <a:latin typeface="Open Sans SemiBold"/>
              <a:ea typeface="Open Sans SemiBold"/>
              <a:cs typeface="Open Sans SemiBold"/>
              <a:sym typeface="Open Sans SemiBold"/>
            </a:endParaRPr>
          </a:p>
          <a:p>
            <a:pPr algn="l" indent="0" lvl="0" marL="0" rtl="0">
              <a:spcBef>
                <a:spcPts val="0"/>
              </a:spcBef>
              <a:spcAft>
                <a:spcPts val="0"/>
              </a:spcAft>
              <a:buNone/>
            </a:pPr>
            <a:r>
              <a:t/>
            </a:r>
            <a:endParaRPr b="1" sz="1800">
              <a:latin typeface="Open Sans"/>
              <a:ea typeface="Open Sans"/>
              <a:cs typeface="Open Sans"/>
              <a:sym typeface="Open Sans"/>
            </a:endParaRPr>
          </a:p>
        </p:txBody>
      </p:sp>
      <p:pic>
        <p:nvPicPr>
          <p:cNvPr id="96" name="Google Shape;96;p22"/>
          <p:cNvPicPr preferRelativeResize="0"/>
          <p:nvPr/>
        </p:nvPicPr>
        <p:blipFill>
          <a:blip r:embed="rId4">
            <a:alphaModFix/>
          </a:blip>
          <a:stretch>
            <a:fillRect/>
          </a:stretch>
        </p:blipFill>
        <p:spPr>
          <a:xfrm>
            <a:off x="5990924" y="2574158"/>
            <a:ext cx="2455199" cy="1654117"/>
          </a:xfrm>
          <a:prstGeom prst="rect">
            <a:avLst/>
          </a:prstGeom>
          <a:noFill/>
          <a:ln>
            <a:noFill/>
          </a:ln>
        </p:spPr>
      </p:pic>
      <p:pic>
        <p:nvPicPr>
          <p:cNvPr id="97" name="Google Shape;97;p22"/>
          <p:cNvPicPr preferRelativeResize="0"/>
          <p:nvPr/>
        </p:nvPicPr>
        <p:blipFill>
          <a:blip r:embed="rId5">
            <a:alphaModFix/>
          </a:blip>
          <a:stretch>
            <a:fillRect/>
          </a:stretch>
        </p:blipFill>
        <p:spPr>
          <a:xfrm>
            <a:off x="2034850" y="4678125"/>
            <a:ext cx="2455199" cy="1906175"/>
          </a:xfrm>
          <a:prstGeom prst="rect">
            <a:avLst/>
          </a:prstGeom>
          <a:noFill/>
          <a:ln>
            <a:noFill/>
          </a:ln>
        </p:spPr>
      </p:pic>
      <p:pic>
        <p:nvPicPr>
          <p:cNvPr id="98" name="Google Shape;98;p22"/>
          <p:cNvPicPr preferRelativeResize="0"/>
          <p:nvPr/>
        </p:nvPicPr>
        <p:blipFill>
          <a:blip r:embed="rId6">
            <a:alphaModFix/>
          </a:blip>
          <a:stretch>
            <a:fillRect/>
          </a:stretch>
        </p:blipFill>
        <p:spPr>
          <a:xfrm>
            <a:off x="5171674" y="4678136"/>
            <a:ext cx="2358726" cy="1768026"/>
          </a:xfrm>
          <a:prstGeom prst="rect">
            <a:avLst/>
          </a:prstGeom>
          <a:noFill/>
          <a:ln>
            <a:noFill/>
          </a:ln>
        </p:spPr>
      </p:pic>
      <p:grpSp>
        <p:nvGrpSpPr>
          <p:cNvPr id="99" name="Google Shape;99;p22"/>
          <p:cNvGrpSpPr/>
          <p:nvPr/>
        </p:nvGrpSpPr>
        <p:grpSpPr>
          <a:xfrm>
            <a:off x="632048" y="2574156"/>
            <a:ext cx="2089624" cy="2032770"/>
            <a:chOff x="769350" y="2480974"/>
            <a:chExt cx="2177599" cy="2118351"/>
          </a:xfrm>
        </p:grpSpPr>
        <p:pic>
          <p:nvPicPr>
            <p:cNvPr id="100" name="Google Shape;100;p22"/>
            <p:cNvPicPr preferRelativeResize="0"/>
            <p:nvPr/>
          </p:nvPicPr>
          <p:blipFill>
            <a:blip r:embed="rId7">
              <a:alphaModFix/>
            </a:blip>
            <a:stretch>
              <a:fillRect/>
            </a:stretch>
          </p:blipFill>
          <p:spPr>
            <a:xfrm>
              <a:off x="769449" y="2480974"/>
              <a:ext cx="2177500" cy="1896051"/>
            </a:xfrm>
            <a:prstGeom prst="rect">
              <a:avLst/>
            </a:prstGeom>
            <a:noFill/>
            <a:ln>
              <a:noFill/>
            </a:ln>
          </p:spPr>
        </p:pic>
        <p:sp>
          <p:nvSpPr>
            <p:cNvPr id="101" name="Google Shape;101;p22"/>
            <p:cNvSpPr txBox="1"/>
            <p:nvPr/>
          </p:nvSpPr>
          <p:spPr>
            <a:xfrm>
              <a:off x="769350" y="4377025"/>
              <a:ext cx="2177400" cy="2223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None/>
              </a:pPr>
              <a:r>
                <a:rPr lang="pt-BR" sz="800">
                  <a:solidFill>
                    <a:srgbClr val="999999"/>
                  </a:solidFill>
                  <a:latin typeface="Open Sans Light"/>
                  <a:ea typeface="Open Sans Light"/>
                  <a:cs typeface="Open Sans Light"/>
                  <a:sym typeface="Open Sans Light"/>
                </a:rPr>
                <a:t>"Alexandre Carvalho / Time de Autores"</a:t>
              </a:r>
              <a:endParaRPr sz="800">
                <a:solidFill>
                  <a:srgbClr val="999999"/>
                </a:solidFill>
                <a:latin typeface="Open Sans Light"/>
                <a:ea typeface="Open Sans Light"/>
                <a:cs typeface="Open Sans Light"/>
                <a:sym typeface="Open Sans Light"/>
              </a:endParaRPr>
            </a:p>
          </p:txBody>
        </p:sp>
      </p:grpSp>
      <p:sp>
        <p:nvSpPr>
          <p:cNvPr id="102" name="Google Shape;102;p22"/>
          <p:cNvSpPr txBox="1"/>
          <p:nvPr/>
        </p:nvSpPr>
        <p:spPr>
          <a:xfrm>
            <a:off x="2377873" y="6593831"/>
            <a:ext cx="2089500" cy="2133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None/>
            </a:pPr>
            <a:r>
              <a:rPr lang="pt-BR" sz="800">
                <a:solidFill>
                  <a:srgbClr val="999999"/>
                </a:solidFill>
                <a:latin typeface="Open Sans Light"/>
                <a:ea typeface="Open Sans Light"/>
                <a:cs typeface="Open Sans Light"/>
                <a:sym typeface="Open Sans Light"/>
              </a:rPr>
              <a:t>"Alexandre Carvalho / Time de Autores"</a:t>
            </a:r>
            <a:endParaRPr sz="800">
              <a:solidFill>
                <a:srgbClr val="999999"/>
              </a:solidFill>
              <a:latin typeface="Open Sans Light"/>
              <a:ea typeface="Open Sans Light"/>
              <a:cs typeface="Open Sans Light"/>
              <a:sym typeface="Open Sans Light"/>
            </a:endParaRPr>
          </a:p>
        </p:txBody>
      </p:sp>
    </p:spTree>
  </p:cSld>
  <p:clrMapOvr>
    <a:masterClrMapping/>
  </p:clrMapOvr>
</p:sld>
</file>

<file path=ppt/slides/slide6.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06" name="Shape 106"/>
        <p:cNvGrpSpPr/>
        <p:nvPr/>
      </p:nvGrpSpPr>
      <p:grpSpPr>
        <a:xfrm>
          <a:off x="0" y="0"/>
          <a:ext cx="0" cy="0"/>
          <a:chOff x="0" y="0"/>
          <a:chExt cx="0" cy="0"/>
        </a:xfrm>
      </p:grpSpPr>
      <p:sp>
        <p:nvSpPr>
          <p:cNvPr id="107" name="Google Shape;107;p23"/>
          <p:cNvSpPr txBox="1"/>
          <p:nvPr/>
        </p:nvSpPr>
        <p:spPr>
          <a:xfrm>
            <a:off x="535625" y="514200"/>
            <a:ext cx="7910400" cy="58206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None/>
            </a:pPr>
            <a:r>
              <a:rPr lang="pt-BR" sz="3600">
                <a:solidFill>
                  <a:schemeClr val="dk1"/>
                </a:solidFill>
                <a:latin typeface="Open Sans ExtraBold"/>
                <a:ea typeface="Open Sans ExtraBold"/>
                <a:cs typeface="Open Sans ExtraBold"/>
                <a:sym typeface="Open Sans ExtraBold"/>
              </a:rPr>
              <a:t>Buscando</a:t>
            </a:r>
            <a:br>
              <a:rPr lang="pt-BR" sz="3600">
                <a:solidFill>
                  <a:schemeClr val="dk1"/>
                </a:solidFill>
                <a:latin typeface="Open Sans ExtraBold"/>
                <a:ea typeface="Open Sans ExtraBold"/>
                <a:cs typeface="Open Sans ExtraBold"/>
                <a:sym typeface="Open Sans ExtraBold"/>
              </a:rPr>
            </a:br>
            <a:r>
              <a:rPr lang="pt-BR" sz="3600">
                <a:solidFill>
                  <a:schemeClr val="dk1"/>
                </a:solidFill>
                <a:latin typeface="Open Sans ExtraBold"/>
                <a:ea typeface="Open Sans ExtraBold"/>
                <a:cs typeface="Open Sans ExtraBold"/>
                <a:sym typeface="Open Sans ExtraBold"/>
              </a:rPr>
              <a:t>informações</a:t>
            </a:r>
            <a:endParaRPr sz="3600">
              <a:solidFill>
                <a:schemeClr val="dk1"/>
              </a:solidFill>
              <a:latin typeface="Open Sans ExtraBold"/>
              <a:ea typeface="Open Sans ExtraBold"/>
              <a:cs typeface="Open Sans ExtraBold"/>
              <a:sym typeface="Open Sans ExtraBold"/>
            </a:endParaRPr>
          </a:p>
          <a:p>
            <a:pPr algn="l" indent="0" lvl="0" marL="0" rtl="0">
              <a:spcBef>
                <a:spcPts val="0"/>
              </a:spcBef>
              <a:spcAft>
                <a:spcPts val="0"/>
              </a:spcAft>
              <a:buNone/>
            </a:pPr>
            <a:r>
              <a:t/>
            </a:r>
            <a:endParaRPr b="1" sz="2400">
              <a:solidFill>
                <a:schemeClr val="dk1"/>
              </a:solidFill>
              <a:latin typeface="Open Sans"/>
              <a:ea typeface="Open Sans"/>
              <a:cs typeface="Open Sans"/>
              <a:sym typeface="Open Sans"/>
            </a:endParaRPr>
          </a:p>
          <a:p>
            <a:pPr algn="l" indent="0" lvl="0" marL="0" rtl="0">
              <a:spcBef>
                <a:spcPts val="0"/>
              </a:spcBef>
              <a:spcAft>
                <a:spcPts val="0"/>
              </a:spcAft>
              <a:buNone/>
            </a:pPr>
            <a:r>
              <a:rPr lang="pt-BR" sz="2200">
                <a:latin typeface="Open Sans SemiBold"/>
                <a:ea typeface="Open Sans SemiBold"/>
                <a:cs typeface="Open Sans SemiBold"/>
                <a:sym typeface="Open Sans SemiBold"/>
              </a:rPr>
              <a:t>Agora cada grupo irá pesquisar um pouco mais sobre um dos períodos da história da carta. Leiam o texto que o professor entregará e destaquem as informações principais. </a:t>
            </a:r>
            <a:endParaRPr sz="2200">
              <a:latin typeface="Open Sans SemiBold"/>
              <a:ea typeface="Open Sans SemiBold"/>
              <a:cs typeface="Open Sans SemiBold"/>
              <a:sym typeface="Open Sans SemiBold"/>
            </a:endParaRPr>
          </a:p>
          <a:p>
            <a:pPr algn="l" indent="0" lvl="0" marL="0" rtl="0">
              <a:spcBef>
                <a:spcPts val="0"/>
              </a:spcBef>
              <a:spcAft>
                <a:spcPts val="0"/>
              </a:spcAft>
              <a:buNone/>
            </a:pPr>
            <a:r>
              <a:t/>
            </a:r>
            <a:endParaRPr sz="2200">
              <a:latin typeface="Open Sans SemiBold"/>
              <a:ea typeface="Open Sans SemiBold"/>
              <a:cs typeface="Open Sans SemiBold"/>
              <a:sym typeface="Open Sans SemiBold"/>
            </a:endParaRPr>
          </a:p>
          <a:p>
            <a:pPr algn="l" indent="0" lvl="0" marL="0" rtl="0">
              <a:spcBef>
                <a:spcPts val="0"/>
              </a:spcBef>
              <a:spcAft>
                <a:spcPts val="0"/>
              </a:spcAft>
              <a:buNone/>
            </a:pPr>
            <a:r>
              <a:rPr lang="pt-BR" sz="2200">
                <a:latin typeface="Open Sans SemiBold"/>
                <a:ea typeface="Open Sans SemiBold"/>
                <a:cs typeface="Open Sans SemiBold"/>
                <a:sym typeface="Open Sans SemiBold"/>
              </a:rPr>
              <a:t>Em seguida, compartilhem com a turma suas descobertas.</a:t>
            </a:r>
            <a:endParaRPr sz="2200">
              <a:latin typeface="Open Sans SemiBold"/>
              <a:ea typeface="Open Sans SemiBold"/>
              <a:cs typeface="Open Sans SemiBold"/>
              <a:sym typeface="Open Sans SemiBold"/>
            </a:endParaRPr>
          </a:p>
          <a:p>
            <a:pPr algn="l" indent="0" lvl="0" marL="0" rtl="0">
              <a:spcBef>
                <a:spcPts val="0"/>
              </a:spcBef>
              <a:spcAft>
                <a:spcPts val="0"/>
              </a:spcAft>
              <a:buNone/>
            </a:pPr>
            <a:r>
              <a:t/>
            </a:r>
            <a:endParaRPr b="1" sz="18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http://schemas.openxmlformats.org/presentationml/2006/main"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11" name="Shape 111"/>
        <p:cNvGrpSpPr/>
        <p:nvPr/>
      </p:nvGrpSpPr>
      <p:grpSpPr>
        <a:xfrm>
          <a:off x="0" y="0"/>
          <a:ext cx="0" cy="0"/>
          <a:chOff x="0" y="0"/>
          <a:chExt cx="0" cy="0"/>
        </a:xfrm>
      </p:grpSpPr>
      <p:sp>
        <p:nvSpPr>
          <p:cNvPr id="112" name="Google Shape;112;p24"/>
          <p:cNvSpPr txBox="1"/>
          <p:nvPr/>
        </p:nvSpPr>
        <p:spPr>
          <a:xfrm>
            <a:off x="535625" y="514200"/>
            <a:ext cx="7597500" cy="58206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None/>
            </a:pPr>
            <a:r>
              <a:rPr lang="pt-BR" sz="3600">
                <a:latin typeface="Open Sans ExtraBold"/>
                <a:ea typeface="Open Sans ExtraBold"/>
                <a:cs typeface="Open Sans ExtraBold"/>
                <a:sym typeface="Open Sans ExtraBold"/>
              </a:rPr>
              <a:t>Construindo</a:t>
            </a:r>
            <a:br>
              <a:rPr lang="pt-BR" sz="3600">
                <a:latin typeface="Open Sans ExtraBold"/>
                <a:ea typeface="Open Sans ExtraBold"/>
                <a:cs typeface="Open Sans ExtraBold"/>
                <a:sym typeface="Open Sans ExtraBold"/>
              </a:rPr>
            </a:br>
            <a:r>
              <a:rPr lang="pt-BR" sz="3600">
                <a:latin typeface="Open Sans ExtraBold"/>
                <a:ea typeface="Open Sans ExtraBold"/>
                <a:cs typeface="Open Sans ExtraBold"/>
                <a:sym typeface="Open Sans ExtraBold"/>
              </a:rPr>
              <a:t>um painel</a:t>
            </a:r>
            <a:endParaRPr sz="3600">
              <a:latin typeface="Open Sans ExtraBold"/>
              <a:ea typeface="Open Sans ExtraBold"/>
              <a:cs typeface="Open Sans ExtraBold"/>
              <a:sym typeface="Open Sans ExtraBold"/>
            </a:endParaRPr>
          </a:p>
          <a:p>
            <a:pPr algn="l" indent="0" lvl="0" marL="0" rtl="0">
              <a:spcBef>
                <a:spcPts val="0"/>
              </a:spcBef>
              <a:spcAft>
                <a:spcPts val="0"/>
              </a:spcAft>
              <a:buNone/>
            </a:pPr>
            <a:r>
              <a:t/>
            </a:r>
            <a:endParaRPr b="1" sz="2400">
              <a:latin typeface="Open Sans"/>
              <a:ea typeface="Open Sans"/>
              <a:cs typeface="Open Sans"/>
              <a:sym typeface="Open Sans"/>
            </a:endParaRPr>
          </a:p>
          <a:p>
            <a:pPr algn="l" indent="0" lvl="0" marL="0" rtl="0">
              <a:lnSpc>
                <a:spcPct val="115000"/>
              </a:lnSpc>
              <a:spcBef>
                <a:spcPts val="0"/>
              </a:spcBef>
              <a:spcAft>
                <a:spcPts val="0"/>
              </a:spcAft>
              <a:buClr>
                <a:schemeClr val="dk1"/>
              </a:buClr>
              <a:buSzPts val="1100"/>
              <a:buFont typeface="Arial"/>
              <a:buNone/>
            </a:pPr>
            <a:r>
              <a:rPr lang="pt-BR" sz="1800">
                <a:solidFill>
                  <a:schemeClr val="dk1"/>
                </a:solidFill>
                <a:latin typeface="Open Sans SemiBold"/>
                <a:ea typeface="Open Sans SemiBold"/>
                <a:cs typeface="Open Sans SemiBold"/>
                <a:sym typeface="Open Sans SemiBold"/>
              </a:rPr>
              <a:t>Após obter as informações, formulem uma frase sobre a imagem sorteada para seu grupo. Com ela iremos construir um excelente painel. Nessa frase, busque responder:</a:t>
            </a:r>
            <a:endParaRPr b="1" sz="2400">
              <a:latin typeface="Open Sans"/>
              <a:ea typeface="Open Sans"/>
              <a:cs typeface="Open Sans"/>
              <a:sym typeface="Open Sans"/>
            </a:endParaRPr>
          </a:p>
          <a:p>
            <a:pPr algn="l" indent="0" lvl="0" marL="0" rtl="0">
              <a:spcBef>
                <a:spcPts val="0"/>
              </a:spcBef>
              <a:spcAft>
                <a:spcPts val="0"/>
              </a:spcAft>
              <a:buNone/>
            </a:pPr>
            <a:r>
              <a:t/>
            </a:r>
            <a:endParaRPr sz="1800">
              <a:latin typeface="Open Sans SemiBold"/>
              <a:ea typeface="Open Sans SemiBold"/>
              <a:cs typeface="Open Sans SemiBold"/>
              <a:sym typeface="Open Sans SemiBold"/>
            </a:endParaRPr>
          </a:p>
          <a:p>
            <a:pPr algn="l" indent="-342900" lvl="0" marL="457200" rtl="0">
              <a:lnSpc>
                <a:spcPct val="115000"/>
              </a:lnSpc>
              <a:spcBef>
                <a:spcPts val="0"/>
              </a:spcBef>
              <a:spcAft>
                <a:spcPts val="0"/>
              </a:spcAft>
              <a:buClr>
                <a:schemeClr val="dk1"/>
              </a:buClr>
              <a:buSzPts val="1800"/>
              <a:buFont typeface="Open Sans SemiBold"/>
              <a:buChar char="●"/>
            </a:pPr>
            <a:r>
              <a:rPr lang="pt-BR" sz="1800">
                <a:solidFill>
                  <a:schemeClr val="dk1"/>
                </a:solidFill>
                <a:latin typeface="Open Sans SemiBold"/>
                <a:ea typeface="Open Sans SemiBold"/>
                <a:cs typeface="Open Sans SemiBold"/>
                <a:sym typeface="Open Sans SemiBold"/>
              </a:rPr>
              <a:t>Em que tipo de material era escrita a carta? </a:t>
            </a:r>
            <a:endParaRPr sz="1800">
              <a:solidFill>
                <a:schemeClr val="dk1"/>
              </a:solidFill>
              <a:latin typeface="Open Sans SemiBold"/>
              <a:ea typeface="Open Sans SemiBold"/>
              <a:cs typeface="Open Sans SemiBold"/>
              <a:sym typeface="Open Sans SemiBold"/>
            </a:endParaRPr>
          </a:p>
          <a:p>
            <a:pPr algn="l" indent="-342900" lvl="0" marL="457200" rtl="0">
              <a:lnSpc>
                <a:spcPct val="115000"/>
              </a:lnSpc>
              <a:spcBef>
                <a:spcPts val="0"/>
              </a:spcBef>
              <a:spcAft>
                <a:spcPts val="0"/>
              </a:spcAft>
              <a:buClr>
                <a:schemeClr val="dk1"/>
              </a:buClr>
              <a:buSzPts val="1800"/>
              <a:buFont typeface="Open Sans SemiBold"/>
              <a:buChar char="●"/>
            </a:pPr>
            <a:r>
              <a:rPr lang="pt-BR" sz="1800">
                <a:solidFill>
                  <a:schemeClr val="dk1"/>
                </a:solidFill>
                <a:latin typeface="Open Sans SemiBold"/>
                <a:ea typeface="Open Sans SemiBold"/>
                <a:cs typeface="Open Sans SemiBold"/>
                <a:sym typeface="Open Sans SemiBold"/>
              </a:rPr>
              <a:t>Quanto tempo demorava para chegar até o destinatário? </a:t>
            </a:r>
            <a:endParaRPr sz="1800">
              <a:solidFill>
                <a:schemeClr val="dk1"/>
              </a:solidFill>
              <a:latin typeface="Open Sans SemiBold"/>
              <a:ea typeface="Open Sans SemiBold"/>
              <a:cs typeface="Open Sans SemiBold"/>
              <a:sym typeface="Open Sans SemiBold"/>
            </a:endParaRPr>
          </a:p>
          <a:p>
            <a:pPr algn="l" indent="-342900" lvl="0" marL="457200" rtl="0">
              <a:lnSpc>
                <a:spcPct val="115000"/>
              </a:lnSpc>
              <a:spcBef>
                <a:spcPts val="0"/>
              </a:spcBef>
              <a:spcAft>
                <a:spcPts val="0"/>
              </a:spcAft>
              <a:buClr>
                <a:schemeClr val="dk1"/>
              </a:buClr>
              <a:buSzPts val="1800"/>
              <a:buFont typeface="Open Sans SemiBold"/>
              <a:buChar char="●"/>
            </a:pPr>
            <a:r>
              <a:rPr lang="pt-BR" sz="1800">
                <a:solidFill>
                  <a:schemeClr val="dk1"/>
                </a:solidFill>
                <a:latin typeface="Open Sans SemiBold"/>
                <a:ea typeface="Open Sans SemiBold"/>
                <a:cs typeface="Open Sans SemiBold"/>
                <a:sym typeface="Open Sans SemiBold"/>
              </a:rPr>
              <a:t>Como era envia</a:t>
            </a:r>
            <a:r>
              <a:rPr lang="pt-BR" sz="1800">
                <a:latin typeface="Open Sans SemiBold"/>
                <a:ea typeface="Open Sans SemiBold"/>
                <a:cs typeface="Open Sans SemiBold"/>
                <a:sym typeface="Open Sans SemiBold"/>
              </a:rPr>
              <a:t>da até o destinatário?</a:t>
            </a:r>
            <a:endParaRPr sz="1800">
              <a:latin typeface="Open Sans SemiBold"/>
              <a:ea typeface="Open Sans SemiBold"/>
              <a:cs typeface="Open Sans SemiBold"/>
              <a:sym typeface="Open Sans SemiBold"/>
            </a:endParaRPr>
          </a:p>
          <a:p>
            <a:pPr algn="l" indent="-342900" lvl="0" marL="457200" rtl="0">
              <a:lnSpc>
                <a:spcPct val="115000"/>
              </a:lnSpc>
              <a:spcBef>
                <a:spcPts val="0"/>
              </a:spcBef>
              <a:spcAft>
                <a:spcPts val="0"/>
              </a:spcAft>
              <a:buSzPts val="1800"/>
              <a:buFont typeface="Open Sans SemiBold"/>
              <a:buChar char="●"/>
            </a:pPr>
            <a:r>
              <a:rPr lang="pt-BR" sz="1800">
                <a:latin typeface="Open Sans SemiBold"/>
                <a:ea typeface="Open Sans SemiBold"/>
                <a:cs typeface="Open Sans SemiBold"/>
                <a:sym typeface="Open Sans SemiBold"/>
              </a:rPr>
              <a:t>Qual é (ou qual poderia ser) a </a:t>
            </a:r>
            <a:r>
              <a:rPr lang="pt-BR" sz="1800">
                <a:latin typeface="Open Sans SemiBold"/>
                <a:ea typeface="Open Sans SemiBold"/>
                <a:cs typeface="Open Sans SemiBold"/>
                <a:sym typeface="Open Sans SemiBold"/>
              </a:rPr>
              <a:t>função</a:t>
            </a:r>
            <a:r>
              <a:rPr lang="pt-BR" sz="1800">
                <a:latin typeface="Open Sans SemiBold"/>
                <a:ea typeface="Open Sans SemiBold"/>
                <a:cs typeface="Open Sans SemiBold"/>
                <a:sym typeface="Open Sans SemiBold"/>
              </a:rPr>
              <a:t> dessas cartas?</a:t>
            </a:r>
            <a:endParaRPr sz="1800">
              <a:latin typeface="Open Sans SemiBold"/>
              <a:ea typeface="Open Sans SemiBold"/>
              <a:cs typeface="Open Sans SemiBold"/>
              <a:sym typeface="Open Sans SemiBold"/>
            </a:endParaRPr>
          </a:p>
          <a:p>
            <a:pPr algn="l" indent="-342900" lvl="0" marL="457200" rtl="0">
              <a:lnSpc>
                <a:spcPct val="115000"/>
              </a:lnSpc>
              <a:spcBef>
                <a:spcPts val="0"/>
              </a:spcBef>
              <a:spcAft>
                <a:spcPts val="0"/>
              </a:spcAft>
              <a:buSzPts val="1800"/>
              <a:buFont typeface="Open Sans SemiBold"/>
              <a:buChar char="●"/>
            </a:pPr>
            <a:r>
              <a:rPr lang="pt-BR" sz="1800">
                <a:latin typeface="Open Sans SemiBold"/>
                <a:ea typeface="Open Sans SemiBold"/>
                <a:cs typeface="Open Sans SemiBold"/>
                <a:sym typeface="Open Sans SemiBold"/>
              </a:rPr>
              <a:t>Essas cartas fazem parte da vida pública ou vida cotidiana?</a:t>
            </a:r>
            <a:endParaRPr sz="1800">
              <a:latin typeface="Open Sans SemiBold"/>
              <a:ea typeface="Open Sans SemiBold"/>
              <a:cs typeface="Open Sans SemiBold"/>
              <a:sym typeface="Open Sans SemiBold"/>
            </a:endParaRPr>
          </a:p>
          <a:p>
            <a:pPr algn="l" indent="0" lvl="0" marL="457200" rtl="0">
              <a:lnSpc>
                <a:spcPct val="115000"/>
              </a:lnSpc>
              <a:spcBef>
                <a:spcPts val="0"/>
              </a:spcBef>
              <a:spcAft>
                <a:spcPts val="0"/>
              </a:spcAft>
              <a:buNone/>
            </a:pPr>
            <a:r>
              <a:t/>
            </a:r>
            <a:endParaRPr i="1" sz="1800">
              <a:solidFill>
                <a:schemeClr val="dk1"/>
              </a:solidFill>
              <a:latin typeface="Open Sans SemiBold"/>
              <a:ea typeface="Open Sans SemiBold"/>
              <a:cs typeface="Open Sans SemiBold"/>
              <a:sym typeface="Open Sans SemiBold"/>
            </a:endParaRPr>
          </a:p>
          <a:p>
            <a:pPr algn="l" indent="0" lvl="0" marL="0" rtl="0">
              <a:lnSpc>
                <a:spcPct val="115000"/>
              </a:lnSpc>
              <a:spcBef>
                <a:spcPts val="0"/>
              </a:spcBef>
              <a:spcAft>
                <a:spcPts val="0"/>
              </a:spcAft>
              <a:buNone/>
            </a:pPr>
            <a:r>
              <a:t/>
            </a:r>
            <a:endParaRPr sz="1800">
              <a:solidFill>
                <a:schemeClr val="dk1"/>
              </a:solidFill>
              <a:latin typeface="Open Sans SemiBold"/>
              <a:ea typeface="Open Sans SemiBold"/>
              <a:cs typeface="Open Sans SemiBold"/>
              <a:sym typeface="Open Sans SemiBold"/>
            </a:endParaRPr>
          </a:p>
          <a:p>
            <a:pPr algn="l" indent="0" lvl="0" marL="457200" rtl="0">
              <a:lnSpc>
                <a:spcPct val="115000"/>
              </a:lnSpc>
              <a:spcBef>
                <a:spcPts val="0"/>
              </a:spcBef>
              <a:spcAft>
                <a:spcPts val="0"/>
              </a:spcAft>
              <a:buNone/>
            </a:pPr>
            <a:r>
              <a:t/>
            </a:r>
            <a:endParaRPr sz="1800">
              <a:solidFill>
                <a:schemeClr val="dk1"/>
              </a:solidFill>
              <a:latin typeface="Open Sans SemiBold"/>
              <a:ea typeface="Open Sans SemiBold"/>
              <a:cs typeface="Open Sans SemiBold"/>
              <a:sym typeface="Open Sans SemiBold"/>
            </a:endParaRPr>
          </a:p>
          <a:p>
            <a:pPr algn="l" indent="0" lvl="0" marL="0" rtl="0">
              <a:lnSpc>
                <a:spcPct val="115000"/>
              </a:lnSpc>
              <a:spcBef>
                <a:spcPts val="0"/>
              </a:spcBef>
              <a:spcAft>
                <a:spcPts val="0"/>
              </a:spcAft>
              <a:buNone/>
            </a:pPr>
            <a:r>
              <a:rPr lang="pt-BR" sz="1800">
                <a:solidFill>
                  <a:schemeClr val="dk1"/>
                </a:solidFill>
                <a:latin typeface="Open Sans SemiBold"/>
                <a:ea typeface="Open Sans SemiBold"/>
                <a:cs typeface="Open Sans SemiBold"/>
                <a:sym typeface="Open Sans SemiBold"/>
              </a:rPr>
              <a:t>Bom trabalho!</a:t>
            </a:r>
            <a:endParaRPr sz="1800">
              <a:solidFill>
                <a:schemeClr val="dk1"/>
              </a:solidFill>
              <a:latin typeface="Open Sans SemiBold"/>
              <a:ea typeface="Open Sans SemiBold"/>
              <a:cs typeface="Open Sans SemiBold"/>
              <a:sym typeface="Open Sans SemiBold"/>
            </a:endParaRPr>
          </a:p>
          <a:p>
            <a:pPr algn="l" indent="0" lvl="0" marL="457200" rtl="0">
              <a:lnSpc>
                <a:spcPct val="115000"/>
              </a:lnSpc>
              <a:spcBef>
                <a:spcPts val="0"/>
              </a:spcBef>
              <a:spcAft>
                <a:spcPts val="0"/>
              </a:spcAft>
              <a:buNone/>
            </a:pPr>
            <a:r>
              <a:t/>
            </a:r>
            <a:endParaRPr sz="180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xsi="http://www.w3.org/2001/XMLSchema-instance"/>
</file>