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s>
</file>

<file path=ppt/presentation.xml><?xml version="1.0" encoding="utf-8"?>
<p:presentation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autoCompressPictures="0" embedTrueTypeFonts="1" saveSubsetFonts="1" strictFirstAndLastChars="0">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Lst>
  <p:sldSz cx="9144000" cy="6858000"/>
  <p:notesSz cx="6858000" cy="9144000"/>
  <p:embeddedFontLst>
    <p:embeddedFont>
      <p:font typeface="Open Sans ExtraBold"/>
      <p:bold r:id="rId14"/>
      <p:boldItalic r:id="rId15"/>
    </p:embeddedFont>
    <p:embeddedFont>
      <p:font typeface="Open Sans"/>
      <p:regular r:id="rId16"/>
      <p:bold r:id="rId17"/>
      <p:italic r:id="rId18"/>
      <p:boldItalic r:id="rId19"/>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D77D3E6-46FD-4AE6-8F1B-4C74BBB6E713}">
  <a:tblStyle styleId="{7D77D3E6-46FD-4AE6-8F1B-4C74BBB6E71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Relationships xmlns="http://schemas.openxmlformats.org/package/2006/relationships"><Relationship Id="rId1" Target="theme/theme2.xml" Type="http://schemas.openxmlformats.org/officeDocument/2006/relationships/theme"/><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fonts/OpenSansExtraBold-bold.fntdata" Type="http://schemas.openxmlformats.org/officeDocument/2006/relationships/font"/><Relationship Id="rId15" Target="fonts/OpenSansExtraBold-boldItalic.fntdata" Type="http://schemas.openxmlformats.org/officeDocument/2006/relationships/font"/><Relationship Id="rId16" Target="fonts/OpenSans-regular.fntdata" Type="http://schemas.openxmlformats.org/officeDocument/2006/relationships/font"/><Relationship Id="rId17" Target="fonts/OpenSans-bold.fntdata" Type="http://schemas.openxmlformats.org/officeDocument/2006/relationships/font"/><Relationship Id="rId18" Target="fonts/OpenSans-italic.fntdata" Type="http://schemas.openxmlformats.org/officeDocument/2006/relationships/font"/><Relationship Id="rId19" Target="fonts/OpenSans-boldItalic.fntdata" Type="http://schemas.openxmlformats.org/officeDocument/2006/relationships/font"/><Relationship Id="rId2" Target="viewProps.xml" Type="http://schemas.openxmlformats.org/officeDocument/2006/relationships/viewProps"/><Relationship Id="rId3" Target="presProps.xml" Type="http://schemas.openxmlformats.org/officeDocument/2006/relationships/presProps"/><Relationship Id="rId4" Target="tableStyles.xml" Type="http://schemas.openxmlformats.org/officeDocument/2006/relationships/tableStyles"/><Relationship Id="rId5" Target="slideMasters/slideMaster1.xml" Type="http://schemas.openxmlformats.org/officeDocument/2006/relationships/slideMaster"/><Relationship Id="rId6" Target="notesMasters/notesMaster1.xml" Type="http://schemas.openxmlformats.org/officeDocument/2006/relationships/notes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https://goo.gl/FF1jiZ" TargetMode="External" Type="http://schemas.openxmlformats.org/officeDocument/2006/relationships/hyperlink"/><Relationship Id="rId3" Target="https://bit.ly/2w2ow9S" TargetMode="External" Type="http://schemas.openxmlformats.org/officeDocument/2006/relationships/hyperlink"/><Relationship Id="rId4" Target="http://www.diaadiaeducacao.pr.gov.br/portals/cadernospde/pdebusca/producoes_pde/2013/2013_uem_port_pdp_terezinha_braido_avanco.pdf" TargetMode="External" Type="http://schemas.openxmlformats.org/officeDocument/2006/relationships/hyperlink"/><Relationship Id="rId5" Target="http://www.serdigital.com.br/gerenciador/clientes/ceel/arquivos/27.pdf" TargetMode="External" Type="http://schemas.openxmlformats.org/officeDocument/2006/relationships/hyperlink"/><Relationship Id="rId6" Target="http://www.diaadiaeducacao.pr.gov.br/portals/cadernospde/pdebusca/producoes_pde/2016/2016_pdp_port_uenp_reginamarciamichelatosilva.pdf" TargetMode="External" Type="http://schemas.openxmlformats.org/officeDocument/2006/relationships/hyperlink"/></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https://nova-escola-producao.s3.amazonaws.com/DyYdqASnrzTNFc5vQfyyX9BBxNNhgmYhzSW2tZft2m8f7VxWMHma2HmeZEgS/atividade-para-impressao-cartas-lpo4-01sqa02.pdf" TargetMode="External" Type="http://schemas.openxmlformats.org/officeDocument/2006/relationships/hyperlink"/></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https://nova-escola-producao.s3.amazonaws.com/DyYdqASnrzTNFc5vQfyyX9BBxNNhgmYhzSW2tZft2m8f7VxWMHma2HmeZEgS/atividade-para-impressao-cartas-lpo4-01sqa02.pdf" TargetMode="External" Type="http://schemas.openxmlformats.org/officeDocument/2006/relationships/hyperlink"/><Relationship Id="rId3" Target="https://nova-escola-producao.s3.amazonaws.com/DyYdqASnrzTNFc5vQfyyX9BBxNNhgmYhzSW2tZft2m8f7VxWMHma2HmeZEgS/atividade-para-impressao-cartas-lpo4-01sqa02.pdf" TargetMode="External" Type="http://schemas.openxmlformats.org/officeDocument/2006/relationships/hyperlink"/></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http://g1.globo.com/goias/videos/v/crianca-de-9-anos-escreve-carta-de-reivindicacao-para-prefeito-de-goiania/2829413/" TargetMode="External" Type="http://schemas.openxmlformats.org/officeDocument/2006/relationships/hyperlink"/><Relationship Id="rId3" Target="https://noticias.r7.com/minas-gerais/mg-record/videos/garoto-orfao-pede-biscoito-recheado-em-carta-para-o-papai-noel-21022018" TargetMode="External" Type="http://schemas.openxmlformats.org/officeDocument/2006/relationships/hyperlink"/></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65" name="Shape 65"/>
        <p:cNvGrpSpPr/>
        <p:nvPr/>
      </p:nvGrpSpPr>
      <p:grpSpPr>
        <a:xfrm>
          <a:off x="0" y="0"/>
          <a:ext cx="0" cy="0"/>
          <a:chOff x="0" y="0"/>
          <a:chExt cx="0" cy="0"/>
        </a:xfrm>
      </p:grpSpPr>
      <p:sp>
        <p:nvSpPr>
          <p:cNvPr id="66" name="Google Shape;66;g3a6e4517fd_0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a6e4517fd_0_50: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rgbClr val="222222"/>
                </a:solidFill>
                <a:latin typeface="Open Sans"/>
                <a:ea typeface="Open Sans"/>
                <a:cs typeface="Open Sans"/>
                <a:sym typeface="Open Sans"/>
              </a:rPr>
              <a:t>&lt;title&gt; Sobre este plano &lt;/title&gt;</a:t>
            </a:r>
            <a:endParaRPr b="1" sz="1200">
              <a:solidFill>
                <a:srgbClr val="222222"/>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rgbClr val="222222"/>
                </a:solidFill>
                <a:latin typeface="Open Sans"/>
                <a:ea typeface="Open Sans"/>
                <a:cs typeface="Open Sans"/>
                <a:sym typeface="Open Sans"/>
              </a:rPr>
              <a:t>Este slide não deve ser apresentado para os alunos, ele apenas resume o conteúdo da aula para que você, professor, possa se planejar.</a:t>
            </a:r>
            <a:endParaRPr sz="1000">
              <a:solidFill>
                <a:srgbClr val="222222"/>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rgbClr val="222222"/>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Sobre esta aula</a:t>
            </a:r>
            <a:r>
              <a:rPr lang="pt-BR" sz="1000">
                <a:solidFill>
                  <a:schemeClr val="dk1"/>
                </a:solidFill>
                <a:latin typeface="Open Sans"/>
                <a:ea typeface="Open Sans"/>
                <a:cs typeface="Open Sans"/>
                <a:sym typeface="Open Sans"/>
              </a:rPr>
              <a:t>: Esta é primeira aula de uma sequência de 15 planos de aula com foco no gênero carta pessoal e de reclamação, no campo de atuação da vida cotidiana e vida pública. A aula faz parte do módulo Leitura/escuta (compartilhada e autônoma)</a:t>
            </a:r>
            <a:br>
              <a:rPr lang="pt-BR" sz="1000">
                <a:solidFill>
                  <a:schemeClr val="dk1"/>
                </a:solidFill>
                <a:latin typeface="Open Sans"/>
                <a:ea typeface="Open Sans"/>
                <a:cs typeface="Open Sans"/>
                <a:sym typeface="Open Sans"/>
              </a:rPr>
            </a:b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latin typeface="Open Sans"/>
                <a:ea typeface="Open Sans"/>
                <a:cs typeface="Open Sans"/>
                <a:sym typeface="Open Sans"/>
              </a:rPr>
              <a:t>Materiais necessários</a:t>
            </a:r>
            <a:r>
              <a:rPr lang="pt-BR" sz="1000">
                <a:latin typeface="Open Sans"/>
                <a:ea typeface="Open Sans"/>
                <a:cs typeface="Open Sans"/>
                <a:sym typeface="Open Sans"/>
              </a:rPr>
              <a:t>: Computador on-line; projetor multimídia, caixas de som; cópias dos materiais listados nas orientações. </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a:latin typeface="Open Sans"/>
                <a:ea typeface="Open Sans"/>
                <a:cs typeface="Open Sans"/>
                <a:sym typeface="Open Sans"/>
              </a:rPr>
              <a:t>Vídeos: Criança de 9 anos escreve carta de reivindicação para prefeito de Goiânia, G1. Link: </a:t>
            </a:r>
            <a:r>
              <a:rPr lang="pt-BR" sz="1000" u="sng">
                <a:solidFill>
                  <a:srgbClr val="0000FF"/>
                </a:solidFill>
                <a:latin typeface="Open Sans"/>
                <a:ea typeface="Open Sans"/>
                <a:cs typeface="Open Sans"/>
                <a:sym typeface="Open Sans"/>
                <a:hlinkClick r:id="rId2"/>
              </a:rPr>
              <a:t>https://goo.gl/FF1jiZ</a:t>
            </a:r>
            <a:r>
              <a:rPr lang="pt-BR" sz="1000">
                <a:latin typeface="Open Sans"/>
                <a:ea typeface="Open Sans"/>
                <a:cs typeface="Open Sans"/>
                <a:sym typeface="Open Sans"/>
              </a:rPr>
              <a:t> Acesso em 12 de agosto de 2018;  </a:t>
            </a:r>
            <a:br>
              <a:rPr lang="pt-BR" sz="1000">
                <a:latin typeface="Open Sans"/>
                <a:ea typeface="Open Sans"/>
                <a:cs typeface="Open Sans"/>
                <a:sym typeface="Open Sans"/>
              </a:rPr>
            </a:br>
            <a:r>
              <a:rPr lang="pt-BR" sz="1000">
                <a:latin typeface="Open Sans"/>
                <a:ea typeface="Open Sans"/>
                <a:cs typeface="Open Sans"/>
                <a:sym typeface="Open Sans"/>
              </a:rPr>
              <a:t>Garoto órfão pede biscoito recheado em carta para o Papai Noel, MG Record. Link:</a:t>
            </a:r>
            <a:r>
              <a:rPr lang="pt-BR" sz="1000">
                <a:solidFill>
                  <a:srgbClr val="0000FF"/>
                </a:solidFill>
                <a:latin typeface="Open Sans"/>
                <a:ea typeface="Open Sans"/>
                <a:cs typeface="Open Sans"/>
                <a:sym typeface="Open Sans"/>
              </a:rPr>
              <a:t> </a:t>
            </a:r>
            <a:r>
              <a:rPr lang="pt-BR" sz="1000" u="sng">
                <a:solidFill>
                  <a:srgbClr val="0000FF"/>
                </a:solidFill>
                <a:latin typeface="Open Sans"/>
                <a:ea typeface="Open Sans"/>
                <a:cs typeface="Open Sans"/>
                <a:sym typeface="Open Sans"/>
                <a:hlinkClick r:id="rId3"/>
              </a:rPr>
              <a:t>https://bit.ly/2w2ow9S</a:t>
            </a:r>
            <a:r>
              <a:rPr lang="pt-BR" sz="1000">
                <a:latin typeface="Open Sans"/>
                <a:ea typeface="Open Sans"/>
                <a:cs typeface="Open Sans"/>
                <a:sym typeface="Open Sans"/>
              </a:rPr>
              <a:t> Acesso em 12 de agosto de 2018. </a:t>
            </a:r>
            <a:br>
              <a:rPr lang="pt-BR" sz="1000">
                <a:latin typeface="Open Sans"/>
                <a:ea typeface="Open Sans"/>
                <a:cs typeface="Open Sans"/>
                <a:sym typeface="Open Sans"/>
              </a:rPr>
            </a:b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latin typeface="Open Sans"/>
                <a:ea typeface="Open Sans"/>
                <a:cs typeface="Open Sans"/>
                <a:sym typeface="Open Sans"/>
              </a:rPr>
              <a:t>Informações sobre o gênero:</a:t>
            </a:r>
            <a:r>
              <a:rPr lang="pt-BR" sz="1000">
                <a:latin typeface="Open Sans"/>
                <a:ea typeface="Open Sans"/>
                <a:cs typeface="Open Sans"/>
                <a:sym typeface="Open Sans"/>
              </a:rPr>
              <a:t> </a:t>
            </a:r>
            <a:r>
              <a:rPr lang="pt-BR" sz="1000">
                <a:solidFill>
                  <a:schemeClr val="dk1"/>
                </a:solidFill>
                <a:highlight>
                  <a:srgbClr val="FFFFFF"/>
                </a:highlight>
                <a:latin typeface="Open Sans"/>
                <a:ea typeface="Open Sans"/>
                <a:cs typeface="Open Sans"/>
                <a:sym typeface="Open Sans"/>
              </a:rPr>
              <a:t>É inegável o prazer que podemos sentir com o recebimento de uma carta física ou com a espera por uma resposta de alguém com quem nos correspondemos. A troca de cartas entre remetente e destinatário é uma forma antiga, mas eficaz de comunicação. Atualmente, ela vem perdendo seu espaço para a troca de emails de e mensagens por celular, que permitem uma interação comunicativa quase em tempo real.  A carta é um gênero que pode cumprir diferentes funções sociais, entretanto, neste conjunto de aulas, priorizamos as cartas e e-mails de reclamação, reivindicação e de solicitação. Cartas como essas fazem parte da vida cotidiana e oportunizam ao autor o uso de tal forma de comunicação como meio de exercício de sua cidadania. É possível, no entanto, que essas cartas ganhem muito mais força ao serem enviadas para publicação em diferentes mídias (jornais, revistas, televisão e internet), expondo dessa forma o problema para a sociedade e cobrando, sob a vista de muitos, os responsáveis pelo problema.  Nesse caso, o gênero passa a pertencer ao campo da vida pública. É possível que em uma mesma edição de um jornal, por exemplo, venha publicada a carta de reclamação (editada) e a resposta do responsável, demonstrando desse modo que o envio da carta original e  a cobrança da resposta foi realizada anteriormente à publicação do jornal.</a:t>
            </a:r>
            <a:r>
              <a:rPr b="1" lang="pt-BR" sz="950">
                <a:solidFill>
                  <a:srgbClr val="222222"/>
                </a:solidFill>
                <a:highlight>
                  <a:srgbClr val="FFFFFF"/>
                </a:highlight>
              </a:rPr>
              <a:t> </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b="1"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latin typeface="Open Sans"/>
                <a:ea typeface="Open Sans"/>
                <a:cs typeface="Open Sans"/>
                <a:sym typeface="Open Sans"/>
              </a:rPr>
              <a:t>Dificuldades antecipadas</a:t>
            </a:r>
            <a:r>
              <a:rPr lang="pt-BR" sz="1000">
                <a:latin typeface="Open Sans"/>
                <a:ea typeface="Open Sans"/>
                <a:cs typeface="Open Sans"/>
                <a:sym typeface="Open Sans"/>
              </a:rPr>
              <a:t>: A timidez pode atrapalhar alguns alunos a realizar a leitura em voz alta, o que pode decorrer de um clima não apropriado para  que o aluno se sinta à vontade para se expressar independentemente de julgamentos. Alguns alunos podem ter dificuldades em ler com autonomia e fluência os textos apresentados, o que, de fato, pode interferir na compreensão e realização de inferências.  Por conter textos com  letras cursivas e manuscritas, alguns alunos podem apresentar dificuldades em realizar uma leitura fluente. </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b="1"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Referências sobre o assunto</a:t>
            </a:r>
            <a:r>
              <a:rPr lang="pt-BR"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AVANÇO, Terezinha Braido.</a:t>
            </a:r>
            <a:r>
              <a:rPr b="1" lang="pt-BR" sz="1000">
                <a:solidFill>
                  <a:schemeClr val="dk1"/>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Gêneros epistolares: Estratégias de leitura para o gênero carta. In: PARANÁ. Os desafios da escola pública Paranaense na perspectiva do professor PDE. 2013. Disponível em: </a:t>
            </a:r>
            <a:r>
              <a:rPr lang="pt-BR" sz="1000" u="sng">
                <a:solidFill>
                  <a:srgbClr val="0000FF"/>
                </a:solidFill>
                <a:latin typeface="Open Sans"/>
                <a:ea typeface="Open Sans"/>
                <a:cs typeface="Open Sans"/>
                <a:sym typeface="Open Sans"/>
                <a:hlinkClick r:id="rId4"/>
              </a:rPr>
              <a:t>http://www.diaadiaeducacao.pr.gov.br/portals/cadernospde/pdebusca/producoes_pde/2013/2013_uem_port_pdp_terezinha_braido_avanco.pdf</a:t>
            </a:r>
            <a:r>
              <a:rPr lang="pt-BR" sz="1000">
                <a:solidFill>
                  <a:srgbClr val="0000FF"/>
                </a:solidFill>
                <a:latin typeface="Open Sans"/>
                <a:ea typeface="Open Sans"/>
                <a:cs typeface="Open Sans"/>
                <a:sym typeface="Open Sans"/>
              </a:rPr>
              <a:t> </a:t>
            </a:r>
            <a:endParaRPr sz="1000">
              <a:solidFill>
                <a:srgbClr val="0000FF"/>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SILVA, Maria Emília Lins. Criando oportunidades significativas de leitura e produção de cartas. In: Brandão, Ana Carolina Perrusi. Leitura e produção de textos na alfabetização / organizado por Ana Carolina Perrusi Brandão e Ester Calland de Sousa Rosa . — Belo Horizonte: Autêntica, p.113 - 126. 2005. Disponível em: </a:t>
            </a:r>
            <a:r>
              <a:rPr lang="pt-BR" sz="1000" u="sng">
                <a:solidFill>
                  <a:srgbClr val="0000FF"/>
                </a:solidFill>
                <a:latin typeface="Open Sans"/>
                <a:ea typeface="Open Sans"/>
                <a:cs typeface="Open Sans"/>
                <a:sym typeface="Open Sans"/>
                <a:hlinkClick r:id="rId5"/>
              </a:rPr>
              <a:t>http://www.serdigital.com.br/gerenciador/clientes/ceel/arquivos/27.pdf</a:t>
            </a:r>
            <a:r>
              <a:rPr lang="pt-BR" sz="1000">
                <a:solidFill>
                  <a:srgbClr val="0000FF"/>
                </a:solidFill>
                <a:latin typeface="Open Sans"/>
                <a:ea typeface="Open Sans"/>
                <a:cs typeface="Open Sans"/>
                <a:sym typeface="Open Sans"/>
              </a:rPr>
              <a:t> </a:t>
            </a:r>
            <a:endParaRPr sz="1000">
              <a:solidFill>
                <a:srgbClr val="0000FF"/>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sz="1000">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latin typeface="Open Sans"/>
                <a:ea typeface="Open Sans"/>
                <a:cs typeface="Open Sans"/>
                <a:sym typeface="Open Sans"/>
              </a:rPr>
              <a:t>SILVA, Regina Marcia Michelato. Gênero “carta de reclamação”: uma proposta de intervenção a partir da metodologia das sequências didáticas. </a:t>
            </a:r>
            <a:r>
              <a:rPr lang="pt-BR" sz="1000">
                <a:solidFill>
                  <a:schemeClr val="dk1"/>
                </a:solidFill>
                <a:latin typeface="Open Sans"/>
                <a:ea typeface="Open Sans"/>
                <a:cs typeface="Open Sans"/>
                <a:sym typeface="Open Sans"/>
              </a:rPr>
              <a:t>In: PARANÁ. Os desafios da escola pública Paranaense na perspectiva do professor PDE. 2016.</a:t>
            </a:r>
            <a:r>
              <a:rPr lang="pt-BR" sz="1000">
                <a:latin typeface="Open Sans"/>
                <a:ea typeface="Open Sans"/>
                <a:cs typeface="Open Sans"/>
                <a:sym typeface="Open Sans"/>
              </a:rPr>
              <a:t> Disponível em: </a:t>
            </a:r>
            <a:r>
              <a:rPr lang="pt-BR" sz="1000" u="sng">
                <a:solidFill>
                  <a:schemeClr val="hlink"/>
                </a:solidFill>
                <a:latin typeface="Open Sans"/>
                <a:ea typeface="Open Sans"/>
                <a:cs typeface="Open Sans"/>
                <a:sym typeface="Open Sans"/>
                <a:hlinkClick r:id="rId6"/>
              </a:rPr>
              <a:t>http://www.diaadiaeducacao.pr.gov.br/portals/cadernospde/pdebusca/producoes_pde/2016/2016_pdp_port_uenp_reginamarciamichelatosilva.pdf</a:t>
            </a:r>
            <a:r>
              <a:rPr lang="pt-BR" sz="1000">
                <a:latin typeface="Open Sans"/>
                <a:ea typeface="Open Sans"/>
                <a:cs typeface="Open Sans"/>
                <a:sym typeface="Open Sans"/>
              </a:rPr>
              <a:t> </a:t>
            </a:r>
            <a:endParaRPr sz="10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70" name="Shape 70"/>
        <p:cNvGrpSpPr/>
        <p:nvPr/>
      </p:nvGrpSpPr>
      <p:grpSpPr>
        <a:xfrm>
          <a:off x="0" y="0"/>
          <a:ext cx="0" cy="0"/>
          <a:chOff x="0" y="0"/>
          <a:chExt cx="0" cy="0"/>
        </a:xfrm>
      </p:grpSpPr>
      <p:sp>
        <p:nvSpPr>
          <p:cNvPr id="71" name="Google Shape;71;g3a6e4517fd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a6e4517fd_0_46: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Título da aula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5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Nesta aula, os alunos irão analisar cartas, buscando perceber que possuem diversas finalidades: reivindicar, reclamar, solicitar, informar familiares e amigos sobre fatos pessoais e obter informações sobre eles, emitir opiniões, etc. </a:t>
            </a:r>
            <a:r>
              <a:rPr lang="pt-BR" sz="1000">
                <a:solidFill>
                  <a:srgbClr val="FF0000"/>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 Deve estar presente</a:t>
            </a:r>
            <a:r>
              <a:rPr lang="pt-BR" sz="1000">
                <a:latin typeface="Open Sans"/>
                <a:ea typeface="Open Sans"/>
                <a:cs typeface="Open Sans"/>
                <a:sym typeface="Open Sans"/>
              </a:rPr>
              <a:t> a  ideia de que a carta </a:t>
            </a:r>
            <a:r>
              <a:rPr lang="pt-BR" sz="1000">
                <a:latin typeface="Open Sans"/>
                <a:ea typeface="Open Sans"/>
                <a:cs typeface="Open Sans"/>
                <a:sym typeface="Open Sans"/>
              </a:rPr>
              <a:t>prevê um diálogo</a:t>
            </a:r>
            <a:r>
              <a:rPr lang="pt-BR" sz="1000">
                <a:latin typeface="Open Sans"/>
                <a:ea typeface="Open Sans"/>
                <a:cs typeface="Open Sans"/>
                <a:sym typeface="Open Sans"/>
              </a:rPr>
              <a:t> entre os correspondentes e que, em geral, objetiva uma resposta. A exceção ficará por conta de algumas cartas públicas, como carta do leitor, que em si já é uma resposta ao que se leu.</a:t>
            </a:r>
            <a:endParaRPr sz="1000">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latin typeface="Open Sans"/>
                <a:ea typeface="Open Sans"/>
                <a:cs typeface="Open Sans"/>
                <a:sym typeface="Open Sans"/>
              </a:rPr>
              <a:t>Antes de iniciar a aula, prepare todos os recursos que serão utilizados: recu</a:t>
            </a:r>
            <a:r>
              <a:rPr lang="pt-BR" sz="1000">
                <a:solidFill>
                  <a:schemeClr val="dk1"/>
                </a:solidFill>
                <a:latin typeface="Open Sans"/>
                <a:ea typeface="Open Sans"/>
                <a:cs typeface="Open Sans"/>
                <a:sym typeface="Open Sans"/>
              </a:rPr>
              <a:t>rsos áudio visuais, cópia das cartas que serão lidas pelos alunos (acesse </a:t>
            </a:r>
            <a:r>
              <a:rPr lang="pt-BR" sz="1000" u="sng">
                <a:solidFill>
                  <a:schemeClr val="hlink"/>
                </a:solidFill>
                <a:latin typeface="Open Sans"/>
                <a:ea typeface="Open Sans"/>
                <a:cs typeface="Open Sans"/>
                <a:sym typeface="Open Sans"/>
                <a:hlinkClick r:id="rId2"/>
              </a:rPr>
              <a:t>aqui</a:t>
            </a:r>
            <a:r>
              <a:rPr lang="pt-BR" sz="1000">
                <a:solidFill>
                  <a:schemeClr val="dk1"/>
                </a:solidFill>
                <a:latin typeface="Open Sans"/>
                <a:ea typeface="Open Sans"/>
                <a:cs typeface="Open Sans"/>
                <a:sym typeface="Open Sans"/>
              </a:rPr>
              <a:t> esse material).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Leia o título da aula e deixe que os alunos especulem a respeito do tema que será tratado nessa aula.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Pergunte aos alunos:</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Que tipos de cartas vocês conhecem? </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Para que elas servem? </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Nos dias atuais, ainda é comum o envio de cartas? Em que situações?</a:t>
            </a:r>
            <a:endParaRPr sz="10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i="1"/>
          </a:p>
        </p:txBody>
      </p:sp>
    </p:spTree>
  </p:cSld>
  <p:clrMapOvr>
    <a:masterClrMapping/>
  </p:clrMapOvr>
</p:notes>
</file>

<file path=ppt/notesSlides/notesSlide3.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75" name="Shape 75"/>
        <p:cNvGrpSpPr/>
        <p:nvPr/>
      </p:nvGrpSpPr>
      <p:grpSpPr>
        <a:xfrm>
          <a:off x="0" y="0"/>
          <a:ext cx="0" cy="0"/>
          <a:chOff x="0" y="0"/>
          <a:chExt cx="0" cy="0"/>
        </a:xfrm>
      </p:grpSpPr>
      <p:sp>
        <p:nvSpPr>
          <p:cNvPr id="76" name="Google Shape;76;g3a6e4517fd_0_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a6e4517fd_0_42: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Introdução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5 minutos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 </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Apresente essa situação aos alunos. Motive-os a refletir sobre o tema apresentado. Pergunte-os:</a:t>
            </a:r>
            <a:endParaRPr sz="1000">
              <a:solidFill>
                <a:schemeClr val="dk1"/>
              </a:solidFill>
              <a:latin typeface="Open Sans"/>
              <a:ea typeface="Open Sans"/>
              <a:cs typeface="Open Sans"/>
              <a:sym typeface="Open Sans"/>
            </a:endParaRPr>
          </a:p>
          <a:p>
            <a:pPr algn="l" indent="-292100" lvl="0" marL="914400" rtl="0">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Você acha que essas crianças têm razão em suas reclamações? </a:t>
            </a:r>
            <a:endParaRPr sz="1000">
              <a:solidFill>
                <a:schemeClr val="dk1"/>
              </a:solidFill>
              <a:latin typeface="Open Sans"/>
              <a:ea typeface="Open Sans"/>
              <a:cs typeface="Open Sans"/>
              <a:sym typeface="Open Sans"/>
            </a:endParaRPr>
          </a:p>
          <a:p>
            <a:pPr algn="l" indent="-292100" lvl="0" marL="914400" rtl="0">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Que argumentos elas poderiam utilizar para fundamentar mais suas reclamações?</a:t>
            </a:r>
            <a:endParaRPr sz="1000">
              <a:solidFill>
                <a:schemeClr val="dk1"/>
              </a:solidFill>
              <a:latin typeface="Open Sans"/>
              <a:ea typeface="Open Sans"/>
              <a:cs typeface="Open Sans"/>
              <a:sym typeface="Open Sans"/>
            </a:endParaRPr>
          </a:p>
          <a:p>
            <a:pPr algn="l" indent="-292100" lvl="0" marL="914400" rtl="0">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Como essas crianças poderiam registrar essas reclamações de forma escrita para poder documentar suas queixas e entregá-las para alguém responsável por tomar providências?</a:t>
            </a:r>
            <a:endParaRPr sz="1000">
              <a:solidFill>
                <a:schemeClr val="dk1"/>
              </a:solidFill>
              <a:latin typeface="Open Sans"/>
              <a:ea typeface="Open Sans"/>
              <a:cs typeface="Open Sans"/>
              <a:sym typeface="Open Sans"/>
            </a:endParaRPr>
          </a:p>
          <a:p>
            <a:pPr algn="l" indent="-292100" lvl="0" marL="914400" rtl="0">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Você também tem reclamações dos adultos?</a:t>
            </a:r>
            <a:endParaRPr sz="1000">
              <a:solidFill>
                <a:schemeClr val="dk1"/>
              </a:solidFill>
              <a:latin typeface="Open Sans"/>
              <a:ea typeface="Open Sans"/>
              <a:cs typeface="Open Sans"/>
              <a:sym typeface="Open Sans"/>
            </a:endParaRPr>
          </a:p>
          <a:p>
            <a:pPr algn="l" indent="0" lvl="0" marL="1371600" rtl="0">
              <a:spcBef>
                <a:spcPts val="0"/>
              </a:spcBef>
              <a:spcAft>
                <a:spcPts val="0"/>
              </a:spcAft>
              <a:buNone/>
            </a:pPr>
            <a:r>
              <a:t/>
            </a:r>
            <a:endParaRPr i="1" sz="1000">
              <a:solidFill>
                <a:schemeClr val="dk1"/>
              </a:solidFill>
              <a:latin typeface="Open Sans"/>
              <a:ea typeface="Open Sans"/>
              <a:cs typeface="Open Sans"/>
              <a:sym typeface="Open Sans"/>
            </a:endParaRPr>
          </a:p>
          <a:p>
            <a:pPr algn="l" indent="-292100" lvl="0" marL="457200" rtl="0">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Provavelmente, alguns alunos irão se posicionar a favor das crianças dizendo que elas têm razão em suas reclamações. Assim, podem surgir argumentos como: os adultos precisam conversar sem gritar, precisam dar exemplo para as crianças seguirem, precisam ser mais unidos para se ajudarem e fazer companhia uns aos outros, as mães precisam parar de colocar as crianças de castigo porque </a:t>
            </a:r>
            <a:r>
              <a:rPr lang="pt-BR" sz="1000">
                <a:solidFill>
                  <a:schemeClr val="dk1"/>
                </a:solidFill>
                <a:latin typeface="Open Sans"/>
                <a:ea typeface="Open Sans"/>
                <a:cs typeface="Open Sans"/>
                <a:sym typeface="Open Sans"/>
              </a:rPr>
              <a:t>elas acham ruim ficar sozinhas em seus quartos, sendo preferível que as mães conversem e ensinem o que seria o correto a se fazer. </a:t>
            </a:r>
            <a:endParaRPr sz="1000">
              <a:solidFill>
                <a:schemeClr val="dk1"/>
              </a:solidFill>
              <a:latin typeface="Open Sans"/>
              <a:ea typeface="Open Sans"/>
              <a:cs typeface="Open Sans"/>
              <a:sym typeface="Open Sans"/>
            </a:endParaRPr>
          </a:p>
          <a:p>
            <a:pPr algn="l" indent="0" lvl="0" marL="457200" rtl="0">
              <a:spcBef>
                <a:spcPts val="0"/>
              </a:spcBef>
              <a:spcAft>
                <a:spcPts val="0"/>
              </a:spcAft>
              <a:buNone/>
            </a:pPr>
            <a:r>
              <a:rPr lang="pt-BR" sz="1000">
                <a:solidFill>
                  <a:schemeClr val="dk1"/>
                </a:solidFill>
                <a:latin typeface="Open Sans"/>
                <a:ea typeface="Open Sans"/>
                <a:cs typeface="Open Sans"/>
                <a:sym typeface="Open Sans"/>
              </a:rPr>
              <a:t>Outras crianças podem se posicionar do lado dos pais argumentando que elas são responsáveis pela educação das crianças e que precisam, às vezes, utilizar de sua autoridade. Podem, ainda, dizer que reclamar dos adultos é falta de respeito. </a:t>
            </a:r>
            <a:endParaRPr sz="1000">
              <a:solidFill>
                <a:schemeClr val="dk1"/>
              </a:solidFill>
              <a:latin typeface="Open Sans"/>
              <a:ea typeface="Open Sans"/>
              <a:cs typeface="Open Sans"/>
              <a:sym typeface="Open Sans"/>
            </a:endParaRPr>
          </a:p>
          <a:p>
            <a:pPr algn="l" indent="0" lvl="0" marL="457200" rtl="0">
              <a:spcBef>
                <a:spcPts val="0"/>
              </a:spcBef>
              <a:spcAft>
                <a:spcPts val="0"/>
              </a:spcAft>
              <a:buNone/>
            </a:pPr>
            <a:r>
              <a:t/>
            </a:r>
            <a:endParaRPr sz="1000">
              <a:solidFill>
                <a:schemeClr val="dk1"/>
              </a:solidFill>
              <a:latin typeface="Open Sans"/>
              <a:ea typeface="Open Sans"/>
              <a:cs typeface="Open Sans"/>
              <a:sym typeface="Open Sans"/>
            </a:endParaRPr>
          </a:p>
          <a:p>
            <a:pPr algn="l" indent="-292100" lvl="0" marL="457200" rtl="0">
              <a:spcBef>
                <a:spcPts val="0"/>
              </a:spcBef>
              <a:spcAft>
                <a:spcPts val="0"/>
              </a:spcAft>
              <a:buSzPts val="1000"/>
              <a:buFont typeface="Open Sans"/>
              <a:buAutoNum type="arabicPeriod"/>
            </a:pPr>
            <a:r>
              <a:rPr lang="pt-BR" sz="1000">
                <a:solidFill>
                  <a:schemeClr val="dk1"/>
                </a:solidFill>
                <a:latin typeface="Open Sans"/>
                <a:ea typeface="Open Sans"/>
                <a:cs typeface="Open Sans"/>
                <a:sym typeface="Open Sans"/>
              </a:rPr>
              <a:t>Conclua esse momento levando os alunos a perceber que existem várias formas de encaminhar</a:t>
            </a:r>
            <a:r>
              <a:rPr lang="pt-BR" sz="1000">
                <a:latin typeface="Open Sans"/>
                <a:ea typeface="Open Sans"/>
                <a:cs typeface="Open Sans"/>
                <a:sym typeface="Open Sans"/>
              </a:rPr>
              <a:t> e registrar</a:t>
            </a:r>
            <a:r>
              <a:rPr lang="pt-BR" sz="1000">
                <a:solidFill>
                  <a:srgbClr val="FF0000"/>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uma reclamação, sendo uma delas a carta. É importante que percebam que reclamar não é apenas queixar-se ou desaprovar, reclamar é também sinônimo de </a:t>
            </a:r>
            <a:r>
              <a:rPr b="1" lang="pt-BR" sz="1000">
                <a:solidFill>
                  <a:schemeClr val="dk1"/>
                </a:solidFill>
                <a:latin typeface="Open Sans"/>
                <a:ea typeface="Open Sans"/>
                <a:cs typeface="Open Sans"/>
                <a:sym typeface="Open Sans"/>
              </a:rPr>
              <a:t>reivindicar</a:t>
            </a:r>
            <a:r>
              <a:rPr lang="pt-BR" sz="1000">
                <a:solidFill>
                  <a:schemeClr val="dk1"/>
                </a:solidFill>
                <a:latin typeface="Open Sans"/>
                <a:ea typeface="Open Sans"/>
                <a:cs typeface="Open Sans"/>
                <a:sym typeface="Open Sans"/>
              </a:rPr>
              <a:t>.  Os </a:t>
            </a:r>
            <a:r>
              <a:rPr b="1" lang="pt-BR" sz="1000">
                <a:solidFill>
                  <a:schemeClr val="dk1"/>
                </a:solidFill>
                <a:latin typeface="Open Sans"/>
                <a:ea typeface="Open Sans"/>
                <a:cs typeface="Open Sans"/>
                <a:sym typeface="Open Sans"/>
              </a:rPr>
              <a:t>argumentos, </a:t>
            </a:r>
            <a:r>
              <a:rPr lang="pt-BR" sz="1000">
                <a:solidFill>
                  <a:schemeClr val="dk1"/>
                </a:solidFill>
                <a:latin typeface="Open Sans"/>
                <a:ea typeface="Open Sans"/>
                <a:cs typeface="Open Sans"/>
                <a:sym typeface="Open Sans"/>
              </a:rPr>
              <a:t>nesse caso, fundamentam a reivindicação, comprovando a existência de um problema que precisa ser solucionado. </a:t>
            </a:r>
            <a:r>
              <a:rPr b="1" lang="pt-BR" sz="1000">
                <a:solidFill>
                  <a:schemeClr val="dk1"/>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Esses são temas importantes que já podem ser abordados, mas que serão melhor aprofundados ao longo dessa sequência de aulas.  </a:t>
            </a:r>
            <a:endParaRPr sz="1000">
              <a:solidFill>
                <a:schemeClr val="dk1"/>
              </a:solidFill>
              <a:latin typeface="Open Sans"/>
              <a:ea typeface="Open Sans"/>
              <a:cs typeface="Open Sans"/>
              <a:sym typeface="Open Sans"/>
            </a:endParaRPr>
          </a:p>
          <a:p>
            <a:pPr algn="l" indent="0" lvl="0" marL="457200" rtl="0">
              <a:spcBef>
                <a:spcPts val="0"/>
              </a:spcBef>
              <a:spcAft>
                <a:spcPts val="0"/>
              </a:spcAft>
              <a:buNone/>
            </a:pPr>
            <a:r>
              <a:t/>
            </a:r>
            <a:endParaRPr sz="1000">
              <a:solidFill>
                <a:schemeClr val="dk1"/>
              </a:solidFill>
              <a:latin typeface="Open Sans"/>
              <a:ea typeface="Open Sans"/>
              <a:cs typeface="Open Sans"/>
              <a:sym typeface="Open Sans"/>
            </a:endParaRPr>
          </a:p>
          <a:p>
            <a:pPr algn="l" indent="-292100" lvl="0" marL="457200" rtl="0">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Em outro momento, o professor pode trabalhar o livro com os alunos deixando que o leiam ou indicando-o como leitura extra-classe.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Materiais complementares: </a:t>
            </a:r>
            <a:endParaRPr b="1" sz="1000">
              <a:solidFill>
                <a:schemeClr val="dk1"/>
              </a:solidFill>
              <a:latin typeface="Open Sans"/>
              <a:ea typeface="Open Sans"/>
              <a:cs typeface="Open Sans"/>
              <a:sym typeface="Open Sans"/>
            </a:endParaRPr>
          </a:p>
          <a:p>
            <a:pPr algn="l" indent="0" lvl="0" marL="0" rtl="0">
              <a:spcBef>
                <a:spcPts val="0"/>
              </a:spcBef>
              <a:spcAft>
                <a:spcPts val="0"/>
              </a:spcAft>
              <a:buNone/>
            </a:pPr>
            <a:r>
              <a:rPr lang="pt-BR" sz="1000">
                <a:solidFill>
                  <a:schemeClr val="dk1"/>
                </a:solidFill>
                <a:latin typeface="Open Sans"/>
                <a:ea typeface="Open Sans"/>
                <a:cs typeface="Open Sans"/>
                <a:sym typeface="Open Sans"/>
              </a:rPr>
              <a:t>SÁ, Eduardo de. Livro de reclamações das crianças. Eduardo de Sá, Lisboa: Oficina do Livro, 2017.</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82" name="Shape 82"/>
        <p:cNvGrpSpPr/>
        <p:nvPr/>
      </p:nvGrpSpPr>
      <p:grpSpPr>
        <a:xfrm>
          <a:off x="0" y="0"/>
          <a:ext cx="0" cy="0"/>
          <a:chOff x="0" y="0"/>
          <a:chExt cx="0" cy="0"/>
        </a:xfrm>
      </p:grpSpPr>
      <p:sp>
        <p:nvSpPr>
          <p:cNvPr id="83" name="Google Shape;83;g3a6e4517fd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a6e4517fd_0_34: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30 minutos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Nesse slide são apresentadas duas cartas escritas por crianças. É o momento de mostrar aos alunos que eles podem utilizar o gênero carta com diferentes finalidades: </a:t>
            </a:r>
            <a:r>
              <a:rPr lang="pt-BR" sz="1000">
                <a:latin typeface="Open Sans"/>
                <a:ea typeface="Open Sans"/>
                <a:cs typeface="Open Sans"/>
                <a:sym typeface="Open Sans"/>
              </a:rPr>
              <a:t>tanto para se comunicar com pessoas próximas ou solicitar algo de forma pessoal, quanto para reivindicar melhorias e requerer algo a uma instituição pública ou empresa (e então a carta precisará ser mais formal)</a:t>
            </a:r>
            <a:r>
              <a:rPr lang="pt-BR" sz="1000">
                <a:latin typeface="Open Sans"/>
                <a:ea typeface="Open Sans"/>
                <a:cs typeface="Open Sans"/>
                <a:sym typeface="Open Sans"/>
              </a:rPr>
              <a:t>. </a:t>
            </a:r>
            <a:r>
              <a:rPr lang="pt-BR" sz="1000">
                <a:solidFill>
                  <a:schemeClr val="dk1"/>
                </a:solidFill>
                <a:latin typeface="Open Sans"/>
                <a:ea typeface="Open Sans"/>
                <a:cs typeface="Open Sans"/>
                <a:sym typeface="Open Sans"/>
              </a:rPr>
              <a:t>Objetiva-se, portanto, que reflitam sobre </a:t>
            </a:r>
            <a:r>
              <a:rPr lang="pt-BR" sz="1000">
                <a:latin typeface="Open Sans"/>
                <a:ea typeface="Open Sans"/>
                <a:cs typeface="Open Sans"/>
                <a:sym typeface="Open Sans"/>
              </a:rPr>
              <a:t>a situação comunicativa, sobre  o conteúdo das cartas e sobre os recursos linguísticos e materiais utilizados para escrever cada uma delas. </a:t>
            </a:r>
            <a:endParaRPr strike="sngStrike"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solidFill>
                  <a:schemeClr val="dk1"/>
                </a:solidFill>
                <a:latin typeface="Open Sans"/>
                <a:ea typeface="Open Sans"/>
                <a:cs typeface="Open Sans"/>
                <a:sym typeface="Open Sans"/>
              </a:rPr>
              <a:t>Separe os alunos em grupos ou duplas, faça cópias dos  textos Carta 1 e Carta 2 (disponíveis </a:t>
            </a:r>
            <a:r>
              <a:rPr lang="pt-BR" sz="1000" u="sng">
                <a:solidFill>
                  <a:schemeClr val="hlink"/>
                </a:solidFill>
                <a:latin typeface="Open Sans"/>
                <a:ea typeface="Open Sans"/>
                <a:cs typeface="Open Sans"/>
                <a:sym typeface="Open Sans"/>
                <a:hlinkClick r:id="rId2"/>
              </a:rPr>
              <a:t>aqui</a:t>
            </a:r>
            <a:r>
              <a:rPr lang="pt-BR" sz="1000">
                <a:solidFill>
                  <a:schemeClr val="dk1"/>
                </a:solidFill>
                <a:latin typeface="Open Sans"/>
                <a:ea typeface="Open Sans"/>
                <a:cs typeface="Open Sans"/>
                <a:sym typeface="Open Sans"/>
              </a:rPr>
              <a:t>) e entregue-os. Oriente-os a realizar uma primeira leitura silenciosa e individual, logo após, peça para lerem em voz alta, atentando-se para as informações apresentadas nos textos.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solidFill>
                  <a:schemeClr val="dk1"/>
                </a:solidFill>
                <a:latin typeface="Open Sans"/>
                <a:ea typeface="Open Sans"/>
                <a:cs typeface="Open Sans"/>
                <a:sym typeface="Open Sans"/>
              </a:rPr>
              <a:t>Dê oportunidade para que todos possam ler, primeiramente silenciosamente e, em seguida, em voz alta em seus grupos. Acompanhe aqueles com maior dificuldade em leitura. Peça para lerem em voz alta para o grupo. Oriente o grupo a respeitar o ritmo de cada um e incentivar a participação de todos, independentemente do nível de fluidez da leitura.</a:t>
            </a:r>
            <a:r>
              <a:rPr lang="pt-BR" sz="1000">
                <a:solidFill>
                  <a:schemeClr val="dk1"/>
                </a:solidFill>
                <a:latin typeface="Open Sans"/>
                <a:ea typeface="Open Sans"/>
                <a:cs typeface="Open Sans"/>
                <a:sym typeface="Open Sans"/>
              </a:rPr>
              <a:t> Posteriormente, o professor pode realizar uma leitura em voz alta para toda a turma.</a:t>
            </a:r>
            <a:endParaRPr sz="1000">
              <a:solidFill>
                <a:schemeClr val="dk1"/>
              </a:solidFill>
              <a:latin typeface="Open Sans"/>
              <a:ea typeface="Open Sans"/>
              <a:cs typeface="Open Sans"/>
              <a:sym typeface="Open Sans"/>
            </a:endParaRPr>
          </a:p>
          <a:p>
            <a:pPr algn="l" indent="0" lvl="0" marL="457200" rtl="0">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Materiais complementares: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lang="pt-BR" sz="1000">
                <a:solidFill>
                  <a:schemeClr val="dk1"/>
                </a:solidFill>
                <a:latin typeface="Open Sans"/>
                <a:ea typeface="Open Sans"/>
                <a:cs typeface="Open Sans"/>
                <a:sym typeface="Open Sans"/>
              </a:rPr>
              <a:t>Textos disponíveis nos materiais complementares Atividade para Impressão Carta 1 e Carta 2. Acesse </a:t>
            </a:r>
            <a:r>
              <a:rPr lang="pt-BR" sz="1000" u="sng">
                <a:solidFill>
                  <a:schemeClr val="hlink"/>
                </a:solidFill>
                <a:latin typeface="Open Sans"/>
                <a:ea typeface="Open Sans"/>
                <a:cs typeface="Open Sans"/>
                <a:sym typeface="Open Sans"/>
                <a:hlinkClick r:id="rId3"/>
              </a:rPr>
              <a:t>aqui</a:t>
            </a:r>
            <a:r>
              <a:rPr lang="pt-BR" sz="1000">
                <a:solidFill>
                  <a:schemeClr val="dk1"/>
                </a:solidFill>
                <a:latin typeface="Open Sans"/>
                <a:ea typeface="Open Sans"/>
                <a:cs typeface="Open Sans"/>
                <a:sym typeface="Open Sans"/>
              </a:rPr>
              <a:t>.</a:t>
            </a:r>
            <a:endParaRPr/>
          </a:p>
        </p:txBody>
      </p:sp>
    </p:spTree>
  </p:cSld>
  <p:clrMapOvr>
    <a:masterClrMapping/>
  </p:clrMapOvr>
</p:notes>
</file>

<file path=ppt/notesSlides/notesSlide5.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89" name="Shape 89"/>
        <p:cNvGrpSpPr/>
        <p:nvPr/>
      </p:nvGrpSpPr>
      <p:grpSpPr>
        <a:xfrm>
          <a:off x="0" y="0"/>
          <a:ext cx="0" cy="0"/>
          <a:chOff x="0" y="0"/>
          <a:chExt cx="0" cy="0"/>
        </a:xfrm>
      </p:grpSpPr>
      <p:sp>
        <p:nvSpPr>
          <p:cNvPr id="90" name="Google Shape;90;g3ebf663ece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ebf663ece_0_13: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latin typeface="Open Sans"/>
                <a:ea typeface="Open Sans"/>
                <a:cs typeface="Open Sans"/>
                <a:sym typeface="Open Sans"/>
              </a:rPr>
              <a:t>Permita que leiam os questionamentos.</a:t>
            </a:r>
            <a:endParaRPr sz="1000">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latin typeface="Open Sans"/>
                <a:ea typeface="Open Sans"/>
                <a:cs typeface="Open Sans"/>
                <a:sym typeface="Open Sans"/>
              </a:rPr>
              <a:t>Em seguida, </a:t>
            </a:r>
            <a:r>
              <a:rPr lang="pt-BR" sz="1000">
                <a:latin typeface="Open Sans"/>
                <a:ea typeface="Open Sans"/>
                <a:cs typeface="Open Sans"/>
                <a:sym typeface="Open Sans"/>
              </a:rPr>
              <a:t>peça para pensarem em grupo sobre cada questão, comparando as duas cartas.</a:t>
            </a:r>
            <a:r>
              <a:rPr lang="pt-BR" sz="1000">
                <a:latin typeface="Open Sans"/>
                <a:ea typeface="Open Sans"/>
                <a:cs typeface="Open Sans"/>
                <a:sym typeface="Open Sans"/>
              </a:rPr>
              <a:t> </a:t>
            </a:r>
            <a:endParaRPr sz="1000">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latin typeface="Open Sans"/>
                <a:ea typeface="Open Sans"/>
                <a:cs typeface="Open Sans"/>
                <a:sym typeface="Open Sans"/>
              </a:rPr>
              <a:t>Esclareça que as características de cada uma das cartas foi determinada por sua situação comunicativa (contexto, objetivo, gênero escolhido e interlocutores envolvidos) . </a:t>
            </a:r>
            <a:r>
              <a:rPr lang="pt-BR" sz="1000">
                <a:solidFill>
                  <a:schemeClr val="dk1"/>
                </a:solidFill>
                <a:latin typeface="Open Sans"/>
                <a:ea typeface="Open Sans"/>
                <a:cs typeface="Open Sans"/>
                <a:sym typeface="Open Sans"/>
              </a:rPr>
              <a:t>Na 1ª carta, vemos uma requisição ao prefeito, diante de uma queixa implícita. Apesar de não trazer argumentos que a sustentem, é possível considerá-la como uma </a:t>
            </a:r>
            <a:r>
              <a:rPr b="1" lang="pt-BR" sz="1000">
                <a:solidFill>
                  <a:schemeClr val="dk1"/>
                </a:solidFill>
                <a:latin typeface="Open Sans"/>
                <a:ea typeface="Open Sans"/>
                <a:cs typeface="Open Sans"/>
                <a:sym typeface="Open Sans"/>
              </a:rPr>
              <a:t>carta de reclamação</a:t>
            </a:r>
            <a:r>
              <a:rPr lang="pt-BR" sz="1000">
                <a:solidFill>
                  <a:schemeClr val="dk1"/>
                </a:solidFill>
                <a:latin typeface="Open Sans"/>
                <a:ea typeface="Open Sans"/>
                <a:cs typeface="Open Sans"/>
                <a:sym typeface="Open Sans"/>
              </a:rPr>
              <a:t>. Já a 2ª carta, não traz uma queixa, mas um relato e um pedido. Essa é considerada uma </a:t>
            </a:r>
            <a:r>
              <a:rPr b="1" lang="pt-BR" sz="1000">
                <a:solidFill>
                  <a:schemeClr val="dk1"/>
                </a:solidFill>
                <a:latin typeface="Open Sans"/>
                <a:ea typeface="Open Sans"/>
                <a:cs typeface="Open Sans"/>
                <a:sym typeface="Open Sans"/>
              </a:rPr>
              <a:t>carta de solicitaç</a:t>
            </a:r>
            <a:r>
              <a:rPr b="1" lang="pt-BR" sz="1000">
                <a:solidFill>
                  <a:schemeClr val="dk1"/>
                </a:solidFill>
                <a:latin typeface="Open Sans"/>
                <a:ea typeface="Open Sans"/>
                <a:cs typeface="Open Sans"/>
                <a:sym typeface="Open Sans"/>
              </a:rPr>
              <a:t>ã</a:t>
            </a:r>
            <a:r>
              <a:rPr b="1" lang="pt-BR" sz="1000">
                <a:solidFill>
                  <a:schemeClr val="dk1"/>
                </a:solidFill>
                <a:latin typeface="Open Sans"/>
                <a:ea typeface="Open Sans"/>
                <a:cs typeface="Open Sans"/>
                <a:sym typeface="Open Sans"/>
              </a:rPr>
              <a:t>o. </a:t>
            </a:r>
            <a:r>
              <a:rPr lang="pt-BR" sz="1000">
                <a:solidFill>
                  <a:schemeClr val="dk1"/>
                </a:solidFill>
                <a:latin typeface="Open Sans"/>
                <a:ea typeface="Open Sans"/>
                <a:cs typeface="Open Sans"/>
                <a:sym typeface="Open Sans"/>
              </a:rPr>
              <a:t>Lembre-se que a carta de reclamação, em geral, cumpre dois propósitos: reclamar de um problema, colocando-o em evidência, e solicitar a sua solução.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latin typeface="Open Sans"/>
                <a:ea typeface="Open Sans"/>
                <a:cs typeface="Open Sans"/>
                <a:sym typeface="Open Sans"/>
              </a:rPr>
              <a:t>Promova um debate na turma lendo as questões em voz alta e pedindo para que falem aquilo que conseguiram descobrir (informações explícitas e implícitas). </a:t>
            </a:r>
            <a:endParaRPr sz="1000">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latin typeface="Open Sans"/>
                <a:ea typeface="Open Sans"/>
                <a:cs typeface="Open Sans"/>
                <a:sym typeface="Open Sans"/>
              </a:rPr>
              <a:t>Garanta que o grupo chegue as seguintes observações: </a:t>
            </a:r>
            <a:endParaRPr sz="1000">
              <a:latin typeface="Open Sans"/>
              <a:ea typeface="Open Sans"/>
              <a:cs typeface="Open Sans"/>
              <a:sym typeface="Open Sans"/>
            </a:endParaRPr>
          </a:p>
          <a:p>
            <a:pPr algn="l" indent="-292100" lvl="0" marL="914400" rtl="0">
              <a:lnSpc>
                <a:spcPct val="115000"/>
              </a:lnSpc>
              <a:spcBef>
                <a:spcPts val="0"/>
              </a:spcBef>
              <a:spcAft>
                <a:spcPts val="0"/>
              </a:spcAft>
              <a:buSzPts val="1000"/>
              <a:buFont typeface="Open Sans"/>
              <a:buChar char="●"/>
            </a:pPr>
            <a:r>
              <a:rPr lang="pt-BR" sz="1000">
                <a:latin typeface="Open Sans"/>
                <a:ea typeface="Open Sans"/>
                <a:cs typeface="Open Sans"/>
                <a:sym typeface="Open Sans"/>
              </a:rPr>
              <a:t>Carta 1: é possível perceber mais formalidade (inicia com o local, data e com o vocativo “prefeito”),  o texto é mais sucinto e objetivo, o autor explicita e detalha sua requisição, fazendo inclusive um desenho do campo que quer ver na praça.  Sua motivação está implícita, mas podemos imaginar que, diante da solicitação, a praça não deva estar em boas condições. </a:t>
            </a:r>
            <a:endParaRPr sz="1000">
              <a:latin typeface="Open Sans"/>
              <a:ea typeface="Open Sans"/>
              <a:cs typeface="Open Sans"/>
              <a:sym typeface="Open Sans"/>
            </a:endParaRPr>
          </a:p>
          <a:p>
            <a:pPr algn="l" indent="-292100" lvl="0" marL="914400" rtl="0">
              <a:lnSpc>
                <a:spcPct val="115000"/>
              </a:lnSpc>
              <a:spcBef>
                <a:spcPts val="0"/>
              </a:spcBef>
              <a:spcAft>
                <a:spcPts val="0"/>
              </a:spcAft>
              <a:buSzPts val="1000"/>
              <a:buFont typeface="Open Sans"/>
              <a:buChar char="●"/>
            </a:pPr>
            <a:r>
              <a:rPr lang="pt-BR" sz="1000">
                <a:latin typeface="Open Sans"/>
                <a:ea typeface="Open Sans"/>
                <a:cs typeface="Open Sans"/>
                <a:sym typeface="Open Sans"/>
              </a:rPr>
              <a:t>Carta 2: é uma carta mais pessoal, inicia com o vocativo “querido”, fala do autor e de sua família, de suas necessidades e dos últimos acontecimentos. Faz um pedido. Apresenta uma linguagem coloquial e é um pouco mais longa. Tem como despedida apenas um agradecimento “obrigada” e assinatura ao final.</a:t>
            </a:r>
            <a:endParaRPr sz="1000">
              <a:latin typeface="Open Sans"/>
              <a:ea typeface="Open Sans"/>
              <a:cs typeface="Open Sans"/>
              <a:sym typeface="Open Sans"/>
            </a:endParaRPr>
          </a:p>
          <a:p>
            <a:pPr algn="l" indent="-292100" lvl="0" marL="914400" rtl="0">
              <a:lnSpc>
                <a:spcPct val="115000"/>
              </a:lnSpc>
              <a:spcBef>
                <a:spcPts val="0"/>
              </a:spcBef>
              <a:spcAft>
                <a:spcPts val="0"/>
              </a:spcAft>
              <a:buSzPts val="1000"/>
              <a:buFont typeface="Open Sans"/>
              <a:buChar char="●"/>
            </a:pPr>
            <a:r>
              <a:rPr lang="pt-BR" sz="1000">
                <a:latin typeface="Open Sans"/>
                <a:ea typeface="Open Sans"/>
                <a:cs typeface="Open Sans"/>
                <a:sym typeface="Open Sans"/>
              </a:rPr>
              <a:t>Ambas cartas são do campo da vida cotidiana. A seguir, você verá que elas acabaram sendo divulgadas em telejornais, mas, ao escrevê-las, os autores não tiveram o intuito de que viessem a público.</a:t>
            </a:r>
            <a:endParaRPr sz="1000">
              <a:latin typeface="Open Sans"/>
              <a:ea typeface="Open Sans"/>
              <a:cs typeface="Open Sans"/>
              <a:sym typeface="Open Sans"/>
            </a:endParaRPr>
          </a:p>
          <a:p>
            <a:pPr algn="l" indent="0" lvl="0" marL="0" rtl="0">
              <a:lnSpc>
                <a:spcPct val="115000"/>
              </a:lnSpc>
              <a:spcBef>
                <a:spcPts val="0"/>
              </a:spcBef>
              <a:spcAft>
                <a:spcPts val="0"/>
              </a:spcAft>
              <a:buNone/>
            </a:pPr>
            <a:r>
              <a:t/>
            </a:r>
            <a:endParaRPr sz="1000">
              <a:latin typeface="Open Sans"/>
              <a:ea typeface="Open Sans"/>
              <a:cs typeface="Open Sans"/>
              <a:sym typeface="Open Sans"/>
            </a:endParaRPr>
          </a:p>
          <a:p>
            <a:pPr algn="l" indent="0" lvl="0" marL="457200" rtl="0">
              <a:lnSpc>
                <a:spcPct val="115000"/>
              </a:lnSpc>
              <a:spcBef>
                <a:spcPts val="0"/>
              </a:spcBef>
              <a:spcAft>
                <a:spcPts val="0"/>
              </a:spcAft>
              <a:buNone/>
            </a:pPr>
            <a:r>
              <a:rPr lang="pt-BR" sz="1000">
                <a:latin typeface="Open Sans"/>
                <a:ea typeface="Open Sans"/>
                <a:cs typeface="Open Sans"/>
                <a:sym typeface="Open Sans"/>
              </a:rPr>
              <a:t>Perceba também que algumas respostas não serão possíveis de ser dadas com as informações fornecidas nas cartas. Por exemplo, a primeira carta não foi assinada pelo autor. Outras informações sobre o local de onde escrevem, por exemplo, podem ser dadas na primeira carta, mas não na segunda. Todas as informações faltantes serão fornecidas posteriormente nos vídeos que assistirão logo no próximo slide.</a:t>
            </a:r>
            <a:endParaRPr sz="1000">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latin typeface="Open Sans"/>
              <a:ea typeface="Open Sans"/>
              <a:cs typeface="Open Sans"/>
              <a:sym typeface="Open Sans"/>
            </a:endParaRPr>
          </a:p>
          <a:p>
            <a:pPr algn="l" indent="0" lvl="0" marL="914400" rtl="0">
              <a:spcBef>
                <a:spcPts val="0"/>
              </a:spcBef>
              <a:spcAft>
                <a:spcPts val="0"/>
              </a:spcAft>
              <a:buNone/>
            </a:pPr>
            <a:r>
              <a:t/>
            </a:r>
            <a:endParaRPr sz="1000">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94" name="Shape 94"/>
        <p:cNvGrpSpPr/>
        <p:nvPr/>
      </p:nvGrpSpPr>
      <p:grpSpPr>
        <a:xfrm>
          <a:off x="0" y="0"/>
          <a:ext cx="0" cy="0"/>
          <a:chOff x="0" y="0"/>
          <a:chExt cx="0" cy="0"/>
        </a:xfrm>
      </p:grpSpPr>
      <p:sp>
        <p:nvSpPr>
          <p:cNvPr id="95" name="Google Shape;95;g3ebf663ece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ebf663ece_0_18: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15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Peça aos alunos que assistam aos vídeos com atenção, preocupando-se em detectar informações que possam confirmar ou completar as respostas dadas aos questionamentos apresentados no slide anterior. São reportagens curtas que contextualizam a escrita, envio e, </a:t>
            </a:r>
            <a:r>
              <a:rPr lang="pt-BR" sz="1000">
                <a:latin typeface="Open Sans"/>
                <a:ea typeface="Open Sans"/>
                <a:cs typeface="Open Sans"/>
                <a:sym typeface="Open Sans"/>
              </a:rPr>
              <a:t>em um dos casos, </a:t>
            </a:r>
            <a:r>
              <a:rPr lang="pt-BR" sz="1000">
                <a:solidFill>
                  <a:schemeClr val="dk1"/>
                </a:solidFill>
                <a:latin typeface="Open Sans"/>
                <a:ea typeface="Open Sans"/>
                <a:cs typeface="Open Sans"/>
                <a:sym typeface="Open Sans"/>
              </a:rPr>
              <a:t>os resultados obtidos dos textos anteriormente lidos. Após assistirem aos vídeos, espera-se que os alunos concluam que:</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Carta 1: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Q</a:t>
            </a:r>
            <a:r>
              <a:rPr lang="pt-BR" sz="1000">
                <a:solidFill>
                  <a:schemeClr val="dk1"/>
                </a:solidFill>
                <a:latin typeface="Open Sans"/>
                <a:ea typeface="Open Sans"/>
                <a:cs typeface="Open Sans"/>
                <a:sym typeface="Open Sans"/>
              </a:rPr>
              <a:t>uem escreveu: um menino de 9 anos chamado Cauã.</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Material utilizado: uma folha de uma agenda.</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Para quem: para o prefeito.</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Para quê: reivindicando a reforma da praça.</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Por que motivo: a praça estava descuidada, faltando manutenção do campo e dos brinquedos.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Local de onde escreve: de uma praça sem condições para que as crianças brinquem.</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Como a carta chegou até o destinatário: pelos elementos apresentados no vídeo, pode-se deduzir que alguém da família entregou a carta na prefeitura.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Resultados: os elementos apresentados não permitem inferir se a praça foi ou não reformada.</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Carta 2: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Quem escreveu: um menino de 11 anos chamado Ailton.</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Material utilizado: uma folha branca.</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Para quem: para Papai Noel.</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Para quê: solicitar ajuda, fazer pedido de presente de natal.</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Por que motivo: por ser de família pobre e sem recursos, órfão de mãe e de pai, estar precisando de alimentos e de materiais escolares e por desejar um natal com alimentação.</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Local de onde escreve: de uma casa simples e de difícil acesso em um bairro da região metropolitana de Belo Horizonte.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Como a carta chegou até o destinatário: por meio dos correios.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Resultados: a família recebeu bastante doações, inclusive chocolates que o garoto começou a devorar.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Materiais complementares: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lang="pt-BR" sz="1000">
                <a:solidFill>
                  <a:schemeClr val="dk1"/>
                </a:solidFill>
                <a:latin typeface="Open Sans"/>
                <a:ea typeface="Open Sans"/>
                <a:cs typeface="Open Sans"/>
                <a:sym typeface="Open Sans"/>
              </a:rPr>
              <a:t>Vídeo 1: Criança de 9 anos escreve carta de reivindicação para prefeito de Goiânia, G1. Disponível em </a:t>
            </a:r>
            <a:r>
              <a:rPr lang="pt-BR" sz="1000" u="sng">
                <a:solidFill>
                  <a:srgbClr val="0097A7"/>
                </a:solidFill>
                <a:latin typeface="Open Sans"/>
                <a:ea typeface="Open Sans"/>
                <a:cs typeface="Open Sans"/>
                <a:sym typeface="Open Sans"/>
                <a:hlinkClick r:id="rId2"/>
              </a:rPr>
              <a:t>http://g1.globo.com/goias/videos/v/crianca-de-9-anos-escreve-carta-de-reivindicacao-para-prefeito-de-goiania/2829413/</a:t>
            </a:r>
            <a:r>
              <a:rPr lang="pt-BR" sz="1000">
                <a:solidFill>
                  <a:schemeClr val="dk1"/>
                </a:solidFill>
                <a:latin typeface="Open Sans"/>
                <a:ea typeface="Open Sans"/>
                <a:cs typeface="Open Sans"/>
                <a:sym typeface="Open Sans"/>
              </a:rPr>
              <a:t> .  Acesso em 12 de agosto de 2018.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lang="pt-BR" sz="1000">
                <a:solidFill>
                  <a:schemeClr val="dk1"/>
                </a:solidFill>
                <a:latin typeface="Open Sans"/>
                <a:ea typeface="Open Sans"/>
                <a:cs typeface="Open Sans"/>
                <a:sym typeface="Open Sans"/>
              </a:rPr>
              <a:t>Vídeo 2:  Garoto órfão pede biscoito recheado em carta para o Papai Noel, R7. Disponível em </a:t>
            </a:r>
            <a:r>
              <a:rPr lang="pt-BR" sz="1200" u="sng">
                <a:solidFill>
                  <a:srgbClr val="0097A7"/>
                </a:solidFill>
                <a:latin typeface="Calibri"/>
                <a:ea typeface="Calibri"/>
                <a:cs typeface="Calibri"/>
                <a:sym typeface="Calibri"/>
                <a:hlinkClick r:id="rId3"/>
              </a:rPr>
              <a:t>https://noticias.r7.com/minas-gerais/mg-record/videos/garoto-orfao-pede-biscoito-recheado-em-carta-para-o-papai-noel-21022018</a:t>
            </a:r>
            <a:r>
              <a:rPr lang="pt-BR" sz="1200">
                <a:solidFill>
                  <a:schemeClr val="dk1"/>
                </a:solidFill>
                <a:latin typeface="Open Sans"/>
                <a:ea typeface="Open Sans"/>
                <a:cs typeface="Open Sans"/>
                <a:sym typeface="Open Sans"/>
              </a:rPr>
              <a:t> . </a:t>
            </a:r>
            <a:r>
              <a:rPr lang="pt-BR" sz="1000">
                <a:solidFill>
                  <a:schemeClr val="dk1"/>
                </a:solidFill>
                <a:latin typeface="Open Sans"/>
                <a:ea typeface="Open Sans"/>
                <a:cs typeface="Open Sans"/>
                <a:sym typeface="Open Sans"/>
              </a:rPr>
              <a:t>Acesso em 12 de agosto de 2018.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103" name="Shape 103"/>
        <p:cNvGrpSpPr/>
        <p:nvPr/>
      </p:nvGrpSpPr>
      <p:grpSpPr>
        <a:xfrm>
          <a:off x="0" y="0"/>
          <a:ext cx="0" cy="0"/>
          <a:chOff x="0" y="0"/>
          <a:chExt cx="0" cy="0"/>
        </a:xfrm>
      </p:grpSpPr>
      <p:sp>
        <p:nvSpPr>
          <p:cNvPr id="104" name="Google Shape;104;g3a6e4517fd_0_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a6e4517fd_0_38: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Fechamento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10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solidFill>
                <a:schemeClr val="dk1"/>
              </a:solidFill>
              <a:latin typeface="Open Sans"/>
              <a:ea typeface="Open Sans"/>
              <a:cs typeface="Open Sans"/>
              <a:sym typeface="Open Sans"/>
            </a:endParaRPr>
          </a:p>
          <a:p>
            <a:pPr algn="l" indent="-292100" lvl="0" marL="457200" rtl="0">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Para encerrar a aula, permita que os alunos, em grupo, listem todos os tipos de cartas que possam lembrar. Peça para pensarem em grupo e anotarem as ideias. Em seguida, peça para compartilharem essas ideias. Podem citar: cartas comerciais, cartas literárias, cartas de amizade, cartas de amor, cartas de reclamação, cartas de leitores, cartas de pedido de desculpas, etc. Colete essas informações apresentadas pelos grupos para produzir um cartaz a ser fixado na parede. </a:t>
            </a:r>
            <a:endParaRPr sz="1000">
              <a:solidFill>
                <a:schemeClr val="dk1"/>
              </a:solidFill>
              <a:latin typeface="Open Sans"/>
              <a:ea typeface="Open Sans"/>
              <a:cs typeface="Open Sans"/>
              <a:sym typeface="Open Sans"/>
            </a:endParaRPr>
          </a:p>
          <a:p>
            <a:pPr algn="l" indent="0" lvl="0" marL="914400" rtl="0">
              <a:spcBef>
                <a:spcPts val="0"/>
              </a:spcBef>
              <a:spcAft>
                <a:spcPts val="0"/>
              </a:spcAft>
              <a:buNone/>
            </a:pPr>
            <a:r>
              <a:t/>
            </a:r>
            <a:endParaRPr sz="1000">
              <a:solidFill>
                <a:schemeClr val="dk1"/>
              </a:solidFill>
              <a:latin typeface="Open Sans"/>
              <a:ea typeface="Open Sans"/>
              <a:cs typeface="Open Sans"/>
              <a:sym typeface="Open Sans"/>
            </a:endParaRPr>
          </a:p>
          <a:p>
            <a:pPr algn="l" indent="-292100" lvl="0" marL="457200" rtl="0">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Promova uma reflexão que leve os alunos a perceberem que, assim como crianças de suas idades foram capazes de exercer a cidadania por meio da elaboração e envio de cartas, eles também podem ser autores desse gênero textual. </a:t>
            </a:r>
            <a:br>
              <a:rPr lang="pt-BR" sz="1000">
                <a:solidFill>
                  <a:schemeClr val="dk1"/>
                </a:solidFill>
                <a:latin typeface="Open Sans"/>
                <a:ea typeface="Open Sans"/>
                <a:cs typeface="Open Sans"/>
                <a:sym typeface="Open Sans"/>
              </a:rPr>
            </a:br>
            <a:endParaRPr sz="10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b" anchorCtr="0" bIns="91425" lIns="91425" rIns="91425" spcFirstLastPara="1" tIns="91425" wrap="square">
            <a:no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t" anchorCtr="0" bIns="91425" lIns="91425" rIns="91425" spcFirstLastPara="1" tIns="91425" wrap="square">
            <a:no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b" anchorCtr="0" bIns="91425" lIns="91425" rIns="91425" spcFirstLastPara="1" tIns="91425" wrap="square">
            <a:no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t" anchorCtr="0" bIns="91425" lIns="91425" rIns="91425" spcFirstLastPara="1" tIns="91425" wrap="square">
            <a:noAutofit/>
          </a:bodyPr>
          <a:lstStyle>
            <a:lvl1pPr algn="ctr" indent="-342900" lvl="0" marL="457200">
              <a:spcBef>
                <a:spcPts val="0"/>
              </a:spcBef>
              <a:spcAft>
                <a:spcPts val="0"/>
              </a:spcAft>
              <a:buSzPts val="1800"/>
              <a:buChar char="●"/>
              <a:defRPr/>
            </a:lvl1pPr>
            <a:lvl2pPr algn="ctr" indent="-317500" lvl="1" marL="914400">
              <a:spcBef>
                <a:spcPts val="1600"/>
              </a:spcBef>
              <a:spcAft>
                <a:spcPts val="0"/>
              </a:spcAft>
              <a:buSzPts val="1400"/>
              <a:buChar char="○"/>
              <a:defRPr/>
            </a:lvl2pPr>
            <a:lvl3pPr algn="ctr" indent="-317500" lvl="2" marL="1371600">
              <a:spcBef>
                <a:spcPts val="1600"/>
              </a:spcBef>
              <a:spcAft>
                <a:spcPts val="0"/>
              </a:spcAft>
              <a:buSzPts val="1400"/>
              <a:buChar char="■"/>
              <a:defRPr/>
            </a:lvl3pPr>
            <a:lvl4pPr algn="ctr" indent="-317500" lvl="3" marL="1828800">
              <a:spcBef>
                <a:spcPts val="1600"/>
              </a:spcBef>
              <a:spcAft>
                <a:spcPts val="0"/>
              </a:spcAft>
              <a:buSzPts val="1400"/>
              <a:buChar char="●"/>
              <a:defRPr/>
            </a:lvl4pPr>
            <a:lvl5pPr algn="ctr" indent="-317500" lvl="4" marL="2286000">
              <a:spcBef>
                <a:spcPts val="1600"/>
              </a:spcBef>
              <a:spcAft>
                <a:spcPts val="0"/>
              </a:spcAft>
              <a:buSzPts val="1400"/>
              <a:buChar char="○"/>
              <a:defRPr/>
            </a:lvl5pPr>
            <a:lvl6pPr algn="ctr" indent="-317500" lvl="5" marL="2743200">
              <a:spcBef>
                <a:spcPts val="1600"/>
              </a:spcBef>
              <a:spcAft>
                <a:spcPts val="0"/>
              </a:spcAft>
              <a:buSzPts val="1400"/>
              <a:buChar char="■"/>
              <a:defRPr/>
            </a:lvl6pPr>
            <a:lvl7pPr algn="ctr" indent="-317500" lvl="6" marL="3200400">
              <a:spcBef>
                <a:spcPts val="1600"/>
              </a:spcBef>
              <a:spcAft>
                <a:spcPts val="0"/>
              </a:spcAft>
              <a:buSzPts val="1400"/>
              <a:buChar char="●"/>
              <a:defRPr/>
            </a:lvl7pPr>
            <a:lvl8pPr algn="ctr" indent="-317500" lvl="7" marL="3657600">
              <a:spcBef>
                <a:spcPts val="1600"/>
              </a:spcBef>
              <a:spcAft>
                <a:spcPts val="0"/>
              </a:spcAft>
              <a:buSzPts val="1400"/>
              <a:buChar char="○"/>
              <a:defRPr/>
            </a:lvl8pPr>
            <a:lvl9pPr algn="ctr" indent="-317500" lvl="8" marL="4114800">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obre o plano">
  <p:cSld name="BLANK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2" name="Google Shape;52;p13"/>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SOBRE ESTA AULA</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slide, você  deve descrever a finalidade da aula, o gênero, os objetos do conhecimento,  a prática de linguagem e a(s) habilidade(s) da BNCC relacionada(s).</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3.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ítulo da aula">
  <p:cSld name="BLANK_1_1">
    <p:spTree>
      <p:nvGrpSpPr>
        <p:cNvPr id="53" name="Shape 53"/>
        <p:cNvGrpSpPr/>
        <p:nvPr/>
      </p:nvGrpSpPr>
      <p:grpSpPr>
        <a:xfrm>
          <a:off x="0" y="0"/>
          <a:ext cx="0" cy="0"/>
          <a:chOff x="0" y="0"/>
          <a:chExt cx="0" cy="0"/>
        </a:xfrm>
      </p:grpSpPr>
      <p:sp>
        <p:nvSpPr>
          <p:cNvPr id="54" name="Google Shape;54;p14"/>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5" name="Google Shape;55;p14"/>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TÍTULO DA AULA</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Este é o nome da sua aula. Elabore-o pensando em termos conhecidos pelos professores. Imagine que você usaria essas palavras para buscar esse plano na internet.</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4.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Introdução">
  <p:cSld name="BLANK_1_1_1">
    <p:spTree>
      <p:nvGrpSpPr>
        <p:cNvPr id="56" name="Shape 56"/>
        <p:cNvGrpSpPr/>
        <p:nvPr/>
      </p:nvGrpSpPr>
      <p:grpSpPr>
        <a:xfrm>
          <a:off x="0" y="0"/>
          <a:ext cx="0" cy="0"/>
          <a:chOff x="0" y="0"/>
          <a:chExt cx="0" cy="0"/>
        </a:xfrm>
      </p:grpSpPr>
      <p:sp>
        <p:nvSpPr>
          <p:cNvPr id="57" name="Google Shape;57;p15"/>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8" name="Google Shape;58;p15"/>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INTRODUÇÃO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 tarefas para preparar os estudantes, para estabelecer uma memória ativa sobre os processos de ensino e aprendizagem etc.</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5.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Desenvolvimento">
  <p:cSld name="BLANK_1_1_1_1">
    <p:spTree>
      <p:nvGrpSpPr>
        <p:cNvPr id="59" name="Shape 59"/>
        <p:cNvGrpSpPr/>
        <p:nvPr/>
      </p:nvGrpSpPr>
      <p:grpSpPr>
        <a:xfrm>
          <a:off x="0" y="0"/>
          <a:ext cx="0" cy="0"/>
          <a:chOff x="0" y="0"/>
          <a:chExt cx="0" cy="0"/>
        </a:xfrm>
      </p:grpSpPr>
      <p:sp>
        <p:nvSpPr>
          <p:cNvPr id="60" name="Google Shape;60;p16"/>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61" name="Google Shape;61;p16"/>
          <p:cNvSpPr txBox="1"/>
          <p:nvPr/>
        </p:nvSpPr>
        <p:spPr>
          <a:xfrm>
            <a:off x="-2445900" y="0"/>
            <a:ext cx="17895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DESENVOLVIMENTO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a:t>
            </a:r>
            <a:r>
              <a:rPr lang="pt-BR" sz="1200">
                <a:latin typeface="Open Sans"/>
                <a:ea typeface="Open Sans"/>
                <a:cs typeface="Open Sans"/>
                <a:sym typeface="Open Sans"/>
              </a:rPr>
              <a:t> tarefas que permitem estudo, manipulação, reflexão a respeito do objeto de conhecimento bem como sua aplicação.</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Fechamento">
  <p:cSld name="BLANK_1_1_1_1_1">
    <p:spTree>
      <p:nvGrpSpPr>
        <p:cNvPr id="62" name="Shape 62"/>
        <p:cNvGrpSpPr/>
        <p:nvPr/>
      </p:nvGrpSpPr>
      <p:grpSpPr>
        <a:xfrm>
          <a:off x="0" y="0"/>
          <a:ext cx="0" cy="0"/>
          <a:chOff x="0" y="0"/>
          <a:chExt cx="0" cy="0"/>
        </a:xfrm>
      </p:grpSpPr>
      <p:sp>
        <p:nvSpPr>
          <p:cNvPr id="63" name="Google Shape;63;p17"/>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64" name="Google Shape;64;p17"/>
          <p:cNvSpPr txBox="1"/>
          <p:nvPr/>
        </p:nvSpPr>
        <p:spPr>
          <a:xfrm>
            <a:off x="-2445900" y="0"/>
            <a:ext cx="17895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FECHAMENTO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a:t>
            </a:r>
            <a:r>
              <a:rPr lang="pt-BR" sz="1200">
                <a:latin typeface="Open Sans"/>
                <a:ea typeface="Open Sans"/>
                <a:cs typeface="Open Sans"/>
                <a:sym typeface="Open Sans"/>
              </a:rPr>
              <a:t> tarefas que permitem tanto obter informações sobre o resultado da tarefa, os processos envolvidos, bem como a antecipação dos próximos passos.</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 anchorCtr="0" bIns="91425" lIns="91425" rIns="91425" spcFirstLastPara="1" tIns="91425" wrap="square">
            <a:no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t" anchorCtr="0" bIns="91425" lIns="91425" rIns="91425" spcFirstLastPara="1" tIns="91425" wrap="square">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t" anchorCtr="0" bIns="91425" lIns="91425" rIns="91425" spcFirstLastPara="1" tIns="91425" wrap="square">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t" anchorCtr="0" bIns="91425" lIns="91425" rIns="91425" spcFirstLastPara="1" tIns="91425" wrap="square">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b" anchorCtr="0" bIns="91425" lIns="91425" rIns="91425" spcFirstLastPara="1" tIns="91425" wrap="square">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t" anchorCtr="0" bIns="91425" lIns="91425" rIns="91425" spcFirstLastPara="1" tIns="91425" wrap="square">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 anchorCtr="0" bIns="91425" lIns="91425" rIns="91425" spcFirstLastPara="1" tIns="91425" wrap="square">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b" anchorCtr="0" bIns="91425" lIns="91425" rIns="91425" spcFirstLastPara="1" tIns="91425" wrap="square">
            <a:no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t" anchorCtr="0" bIns="91425" lIns="91425" rIns="91425" spcFirstLastPara="1" tIns="91425" wrap="square">
            <a:no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 anchorCtr="0" bIns="91425" lIns="91425" rIns="91425" spcFirstLastPara="1" tIns="91425" wrap="square">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 anchorCtr="0" bIns="91425" lIns="91425" rIns="91425" spcFirstLastPara="1" tIns="91425" wrap="square">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2.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t" anchorCtr="0" bIns="91425" lIns="91425" rIns="91425" spcFirstLastPara="1" tIns="91425" wrap="square">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t" anchorCtr="0" bIns="91425" lIns="91425" rIns="91425" spcFirstLastPara="1" tIns="91425" wrap="square">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 anchorCtr="0" bIns="91425" lIns="91425" rIns="91425" spcFirstLastPara="1" tIns="91425" wrap="square">
            <a:no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folHlink="folHlink" hlink="hlink" tx1="dk1" tx2="lt2"/>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68" name="Shape 68"/>
        <p:cNvGrpSpPr/>
        <p:nvPr/>
      </p:nvGrpSpPr>
      <p:grpSpPr>
        <a:xfrm>
          <a:off x="0" y="0"/>
          <a:ext cx="0" cy="0"/>
          <a:chOff x="0" y="0"/>
          <a:chExt cx="0" cy="0"/>
        </a:xfrm>
      </p:grpSpPr>
      <p:graphicFrame>
        <p:nvGraphicFramePr>
          <p:cNvPr id="69" name="Google Shape;69;p18"/>
          <p:cNvGraphicFramePr/>
          <p:nvPr/>
        </p:nvGraphicFramePr>
        <p:xfrm>
          <a:off x="422500" y="342963"/>
          <a:ext cx="3000000" cy="3000000"/>
        </p:xfrm>
        <a:graphic>
          <a:graphicData uri="http://schemas.openxmlformats.org/drawingml/2006/table">
            <a:tbl>
              <a:tblPr>
                <a:noFill/>
                <a:tableStyleId>{7D77D3E6-46FD-4AE6-8F1B-4C74BBB6E713}</a:tableStyleId>
              </a:tblPr>
              <a:tblGrid>
                <a:gridCol w="1723500"/>
                <a:gridCol w="2218175"/>
                <a:gridCol w="2004875"/>
                <a:gridCol w="2352450"/>
              </a:tblGrid>
              <a:tr h="492675">
                <a:tc>
                  <a:txBody>
                    <a:bodyPr/>
                    <a:lstStyle/>
                    <a:p>
                      <a:pPr algn="l" indent="0" lvl="0" marL="0" rtl="0">
                        <a:lnSpc>
                          <a:spcPct val="120000"/>
                        </a:lnSpc>
                        <a:spcBef>
                          <a:spcPts val="300"/>
                        </a:spcBef>
                        <a:spcAft>
                          <a:spcPts val="300"/>
                        </a:spcAft>
                        <a:buNone/>
                      </a:pPr>
                      <a:r>
                        <a:rPr lang="pt-BR" sz="1600">
                          <a:solidFill>
                            <a:srgbClr val="000000"/>
                          </a:solidFill>
                          <a:latin typeface="Open Sans"/>
                          <a:ea typeface="Open Sans"/>
                          <a:cs typeface="Open Sans"/>
                          <a:sym typeface="Open Sans"/>
                        </a:rPr>
                        <a:t>Título da aula:</a:t>
                      </a:r>
                      <a:endParaRPr sz="1600">
                        <a:solidFill>
                          <a:srgbClr val="000000"/>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C4BE86">
                          <a:alpha val="0"/>
                        </a:srgbClr>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spcBef>
                          <a:spcPts val="0"/>
                        </a:spcBef>
                        <a:spcAft>
                          <a:spcPts val="0"/>
                        </a:spcAft>
                        <a:buNone/>
                      </a:pPr>
                      <a:r>
                        <a:rPr b="1" lang="pt-BR" sz="1600">
                          <a:solidFill>
                            <a:srgbClr val="53105C"/>
                          </a:solidFill>
                          <a:latin typeface="Open Sans"/>
                          <a:ea typeface="Open Sans"/>
                          <a:cs typeface="Open Sans"/>
                          <a:sym typeface="Open Sans"/>
                        </a:rPr>
                        <a:t>Cartas, para quê elas servem?</a:t>
                      </a:r>
                      <a:endParaRPr b="1" sz="1600">
                        <a:solidFill>
                          <a:srgbClr val="53105C"/>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C4BE86">
                          <a:alpha val="0"/>
                        </a:srgbClr>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1017525">
                <a:tc>
                  <a:txBody>
                    <a:bodyPr/>
                    <a:lstStyle/>
                    <a:p>
                      <a:pPr algn="l" indent="0" lvl="0" marL="0" rtl="0">
                        <a:lnSpc>
                          <a:spcPct val="120000"/>
                        </a:lnSpc>
                        <a:spcBef>
                          <a:spcPts val="300"/>
                        </a:spcBef>
                        <a:spcAft>
                          <a:spcPts val="300"/>
                        </a:spcAft>
                        <a:buNone/>
                      </a:pPr>
                      <a:r>
                        <a:rPr lang="pt-BR" sz="1600">
                          <a:solidFill>
                            <a:srgbClr val="000000"/>
                          </a:solidFill>
                          <a:latin typeface="Open Sans"/>
                          <a:ea typeface="Open Sans"/>
                          <a:cs typeface="Open Sans"/>
                          <a:sym typeface="Open Sans"/>
                        </a:rPr>
                        <a:t>Finalidade </a:t>
                      </a:r>
                      <a:r>
                        <a:rPr lang="pt-BR" sz="1600">
                          <a:solidFill>
                            <a:srgbClr val="000000"/>
                          </a:solidFill>
                          <a:latin typeface="Open Sans"/>
                          <a:ea typeface="Open Sans"/>
                          <a:cs typeface="Open Sans"/>
                          <a:sym typeface="Open Sans"/>
                        </a:rPr>
                        <a:t>da aula:</a:t>
                      </a:r>
                      <a:endParaRPr sz="1600"/>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Clr>
                          <a:srgbClr val="000000"/>
                        </a:buClr>
                        <a:buSzPts val="1100"/>
                        <a:buFont typeface="Arial"/>
                        <a:buNone/>
                      </a:pPr>
                      <a:r>
                        <a:rPr b="1" lang="pt-BR" sz="1600">
                          <a:solidFill>
                            <a:srgbClr val="53105C"/>
                          </a:solidFill>
                          <a:latin typeface="Open Sans"/>
                          <a:ea typeface="Open Sans"/>
                          <a:cs typeface="Open Sans"/>
                          <a:sym typeface="Open Sans"/>
                        </a:rPr>
                        <a:t>Ler e compreender dois diferentes tipos de cartas (de </a:t>
                      </a:r>
                      <a:r>
                        <a:rPr b="1" lang="pt-BR" sz="1600">
                          <a:solidFill>
                            <a:srgbClr val="53105C"/>
                          </a:solidFill>
                          <a:latin typeface="Open Sans"/>
                          <a:ea typeface="Open Sans"/>
                          <a:cs typeface="Open Sans"/>
                          <a:sym typeface="Open Sans"/>
                        </a:rPr>
                        <a:t>solicitação</a:t>
                      </a:r>
                      <a:r>
                        <a:rPr b="1" lang="pt-BR" sz="1600">
                          <a:solidFill>
                            <a:srgbClr val="53105C"/>
                          </a:solidFill>
                          <a:latin typeface="Open Sans"/>
                          <a:ea typeface="Open Sans"/>
                          <a:cs typeface="Open Sans"/>
                          <a:sym typeface="Open Sans"/>
                        </a:rPr>
                        <a:t> e de </a:t>
                      </a:r>
                      <a:r>
                        <a:rPr b="1" lang="pt-BR" sz="1600">
                          <a:solidFill>
                            <a:srgbClr val="53105C"/>
                          </a:solidFill>
                          <a:latin typeface="Open Sans"/>
                          <a:ea typeface="Open Sans"/>
                          <a:cs typeface="Open Sans"/>
                          <a:sym typeface="Open Sans"/>
                        </a:rPr>
                        <a:t>reivindicação</a:t>
                      </a:r>
                      <a:r>
                        <a:rPr b="1" lang="pt-BR" sz="1600">
                          <a:solidFill>
                            <a:srgbClr val="53105C"/>
                          </a:solidFill>
                          <a:latin typeface="Open Sans"/>
                          <a:ea typeface="Open Sans"/>
                          <a:cs typeface="Open Sans"/>
                          <a:sym typeface="Open Sans"/>
                        </a:rPr>
                        <a:t>), analisando quem escreveu, para quem, em que contexto e para quê foram escritas.</a:t>
                      </a:r>
                      <a:endParaRPr b="1" sz="1600">
                        <a:solidFill>
                          <a:srgbClr val="53105C"/>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492675">
                <a:tc>
                  <a:txBody>
                    <a:bodyPr/>
                    <a:lstStyle/>
                    <a:p>
                      <a:pPr algn="l" indent="0" lvl="0" marL="0" rtl="0">
                        <a:lnSpc>
                          <a:spcPct val="120000"/>
                        </a:lnSpc>
                        <a:spcBef>
                          <a:spcPts val="300"/>
                        </a:spcBef>
                        <a:spcAft>
                          <a:spcPts val="300"/>
                        </a:spcAft>
                        <a:buNone/>
                      </a:pPr>
                      <a:r>
                        <a:rPr lang="pt-BR" sz="1600">
                          <a:solidFill>
                            <a:srgbClr val="000000"/>
                          </a:solidFill>
                          <a:latin typeface="Open Sans"/>
                          <a:ea typeface="Open Sans"/>
                          <a:cs typeface="Open Sans"/>
                          <a:sym typeface="Open Sans"/>
                        </a:rPr>
                        <a:t>Ano:</a:t>
                      </a:r>
                      <a:endParaRPr sz="1600">
                        <a:solidFill>
                          <a:srgbClr val="000000"/>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solidFill>
                            <a:srgbClr val="53105C"/>
                          </a:solidFill>
                          <a:latin typeface="Open Sans"/>
                          <a:ea typeface="Open Sans"/>
                          <a:cs typeface="Open Sans"/>
                          <a:sym typeface="Open Sans"/>
                        </a:rPr>
                        <a:t>4º ano do Ensino Fundamental </a:t>
                      </a:r>
                      <a:endParaRPr b="1" sz="1600">
                        <a:solidFill>
                          <a:srgbClr val="53105C"/>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492675">
                <a:tc>
                  <a:txBody>
                    <a:bodyPr/>
                    <a:lstStyle/>
                    <a:p>
                      <a:pPr algn="l" indent="0" lvl="0" marL="0" rtl="0">
                        <a:lnSpc>
                          <a:spcPct val="120000"/>
                        </a:lnSpc>
                        <a:spcBef>
                          <a:spcPts val="300"/>
                        </a:spcBef>
                        <a:spcAft>
                          <a:spcPts val="300"/>
                        </a:spcAft>
                        <a:buNone/>
                      </a:pPr>
                      <a:r>
                        <a:rPr lang="pt-BR" sz="1600">
                          <a:solidFill>
                            <a:srgbClr val="000000"/>
                          </a:solidFill>
                          <a:latin typeface="Open Sans"/>
                          <a:ea typeface="Open Sans"/>
                          <a:cs typeface="Open Sans"/>
                          <a:sym typeface="Open Sans"/>
                        </a:rPr>
                        <a:t>Gênero:</a:t>
                      </a:r>
                      <a:endParaRPr sz="1600">
                        <a:solidFill>
                          <a:srgbClr val="000000"/>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Clr>
                          <a:srgbClr val="000000"/>
                        </a:buClr>
                        <a:buSzPts val="1100"/>
                        <a:buFont typeface="Arial"/>
                        <a:buNone/>
                      </a:pPr>
                      <a:r>
                        <a:rPr b="1" lang="pt-BR" sz="1600">
                          <a:solidFill>
                            <a:srgbClr val="53105C"/>
                          </a:solidFill>
                          <a:latin typeface="Open Sans"/>
                          <a:ea typeface="Open Sans"/>
                          <a:cs typeface="Open Sans"/>
                          <a:sym typeface="Open Sans"/>
                        </a:rPr>
                        <a:t>Carta pessoal e de reclamação</a:t>
                      </a:r>
                      <a:endParaRPr b="1" sz="1600">
                        <a:solidFill>
                          <a:srgbClr val="53105C"/>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755100">
                <a:tc>
                  <a:txBody>
                    <a:bodyPr/>
                    <a:lstStyle/>
                    <a:p>
                      <a:pPr algn="l" indent="0" lvl="0" marL="0" rtl="0">
                        <a:lnSpc>
                          <a:spcPct val="120000"/>
                        </a:lnSpc>
                        <a:spcBef>
                          <a:spcPts val="300"/>
                        </a:spcBef>
                        <a:spcAft>
                          <a:spcPts val="300"/>
                        </a:spcAft>
                        <a:buNone/>
                      </a:pPr>
                      <a:r>
                        <a:rPr lang="pt-BR" sz="1600">
                          <a:solidFill>
                            <a:srgbClr val="000000"/>
                          </a:solidFill>
                          <a:latin typeface="Open Sans"/>
                          <a:ea typeface="Open Sans"/>
                          <a:cs typeface="Open Sans"/>
                          <a:sym typeface="Open Sans"/>
                        </a:rPr>
                        <a:t>Objeto(s) do conhecimento:</a:t>
                      </a:r>
                      <a:endParaRPr sz="1600">
                        <a:solidFill>
                          <a:srgbClr val="000000"/>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spcBef>
                          <a:spcPts val="0"/>
                        </a:spcBef>
                        <a:spcAft>
                          <a:spcPts val="0"/>
                        </a:spcAft>
                        <a:buClr>
                          <a:srgbClr val="000000"/>
                        </a:buClr>
                        <a:buSzPts val="1100"/>
                        <a:buFont typeface="Arial"/>
                        <a:buNone/>
                      </a:pPr>
                      <a:r>
                        <a:rPr b="1" lang="pt-BR" sz="1600">
                          <a:solidFill>
                            <a:srgbClr val="53105C"/>
                          </a:solidFill>
                          <a:latin typeface="Open Sans"/>
                          <a:ea typeface="Open Sans"/>
                          <a:cs typeface="Open Sans"/>
                          <a:sym typeface="Open Sans"/>
                        </a:rPr>
                        <a:t>Estratégia de leitura / Compreensão em leitura / Decodificação /fluência de leitura</a:t>
                      </a:r>
                      <a:endParaRPr b="1" sz="1600">
                        <a:solidFill>
                          <a:srgbClr val="53105C"/>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755100">
                <a:tc>
                  <a:txBody>
                    <a:bodyPr/>
                    <a:lstStyle/>
                    <a:p>
                      <a:pPr algn="l" indent="0" lvl="0" marL="0" rtl="0">
                        <a:lnSpc>
                          <a:spcPct val="120000"/>
                        </a:lnSpc>
                        <a:spcBef>
                          <a:spcPts val="300"/>
                        </a:spcBef>
                        <a:spcAft>
                          <a:spcPts val="300"/>
                        </a:spcAft>
                        <a:buNone/>
                      </a:pPr>
                      <a:r>
                        <a:rPr lang="pt-BR" sz="1600">
                          <a:solidFill>
                            <a:srgbClr val="000000"/>
                          </a:solidFill>
                          <a:latin typeface="Open Sans"/>
                          <a:ea typeface="Open Sans"/>
                          <a:cs typeface="Open Sans"/>
                          <a:sym typeface="Open Sans"/>
                        </a:rPr>
                        <a:t>Prática de linguagem:</a:t>
                      </a:r>
                      <a:endParaRPr sz="1600"/>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solidFill>
                            <a:srgbClr val="53105C"/>
                          </a:solidFill>
                          <a:latin typeface="Open Sans"/>
                          <a:ea typeface="Open Sans"/>
                          <a:cs typeface="Open Sans"/>
                          <a:sym typeface="Open Sans"/>
                        </a:rPr>
                        <a:t>Leitura/escuta (compartilhada e autônoma)</a:t>
                      </a:r>
                      <a:endParaRPr b="1" sz="1600">
                        <a:solidFill>
                          <a:srgbClr val="53105C"/>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755100">
                <a:tc>
                  <a:txBody>
                    <a:bodyPr/>
                    <a:lstStyle/>
                    <a:p>
                      <a:pPr algn="l" indent="0" lvl="0" marL="0" rtl="0">
                        <a:lnSpc>
                          <a:spcPct val="120000"/>
                        </a:lnSpc>
                        <a:spcBef>
                          <a:spcPts val="300"/>
                        </a:spcBef>
                        <a:spcAft>
                          <a:spcPts val="300"/>
                        </a:spcAft>
                        <a:buNone/>
                      </a:pPr>
                      <a:r>
                        <a:rPr lang="pt-BR" sz="1600">
                          <a:solidFill>
                            <a:srgbClr val="000000"/>
                          </a:solidFill>
                          <a:latin typeface="Open Sans"/>
                          <a:ea typeface="Open Sans"/>
                          <a:cs typeface="Open Sans"/>
                          <a:sym typeface="Open Sans"/>
                        </a:rPr>
                        <a:t>Habilidade(s) da BNCC</a:t>
                      </a:r>
                      <a:endParaRPr sz="1600">
                        <a:solidFill>
                          <a:srgbClr val="000000"/>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solidFill>
                            <a:srgbClr val="53105C"/>
                          </a:solidFill>
                          <a:latin typeface="Open Sans"/>
                          <a:ea typeface="Open Sans"/>
                          <a:cs typeface="Open Sans"/>
                          <a:sym typeface="Open Sans"/>
                        </a:rPr>
                        <a:t>EF15LP02, EF15LP03, EF15LP16, EF35LP01, EF04LP10-</a:t>
                      </a:r>
                      <a:endParaRPr b="1" sz="1600">
                        <a:solidFill>
                          <a:srgbClr val="53105C"/>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602725">
                <a:tc gridSpan="4">
                  <a:txBody>
                    <a:bodyPr/>
                    <a:lstStyle/>
                    <a:p>
                      <a:pPr algn="just" indent="0" lvl="0" marL="0" rtl="0">
                        <a:lnSpc>
                          <a:spcPct val="115000"/>
                        </a:lnSpc>
                        <a:spcBef>
                          <a:spcPts val="0"/>
                        </a:spcBef>
                        <a:spcAft>
                          <a:spcPts val="0"/>
                        </a:spcAft>
                        <a:buNone/>
                      </a:pPr>
                      <a:r>
                        <a:rPr lang="pt-BR">
                          <a:solidFill>
                            <a:srgbClr val="000000"/>
                          </a:solidFill>
                          <a:latin typeface="Open Sans"/>
                          <a:ea typeface="Open Sans"/>
                          <a:cs typeface="Open Sans"/>
                          <a:sym typeface="Open Sans"/>
                        </a:rPr>
                        <a:t>Esta é a </a:t>
                      </a:r>
                      <a:r>
                        <a:rPr lang="pt-BR">
                          <a:latin typeface="Open Sans"/>
                          <a:ea typeface="Open Sans"/>
                          <a:cs typeface="Open Sans"/>
                          <a:sym typeface="Open Sans"/>
                        </a:rPr>
                        <a:t>segunda </a:t>
                      </a:r>
                      <a:r>
                        <a:rPr lang="pt-BR">
                          <a:latin typeface="Open Sans"/>
                          <a:ea typeface="Open Sans"/>
                          <a:cs typeface="Open Sans"/>
                          <a:sym typeface="Open Sans"/>
                        </a:rPr>
                        <a:t>a</a:t>
                      </a:r>
                      <a:r>
                        <a:rPr lang="pt-BR">
                          <a:solidFill>
                            <a:srgbClr val="000000"/>
                          </a:solidFill>
                          <a:latin typeface="Open Sans"/>
                          <a:ea typeface="Open Sans"/>
                          <a:cs typeface="Open Sans"/>
                          <a:sym typeface="Open Sans"/>
                        </a:rPr>
                        <a:t>ula de uma sequência de 15 planos de aula. Recomendamos o uso desse plano em sequência.  </a:t>
                      </a:r>
                      <a:endParaRPr>
                        <a:solidFill>
                          <a:srgbClr val="000000"/>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FFFFFF"/>
                      </a:solidFill>
                      <a:prstDash val="solid"/>
                      <a:round/>
                      <a:headEnd len="sm" type="none" w="sm"/>
                      <a:tailEnd len="sm" type="none" w="sm"/>
                    </a:lnB>
                  </a:tcPr>
                </a:tc>
                <a:tc hMerge="1"/>
                <a:tc hMerge="1"/>
                <a:tc hMerge="1"/>
              </a:tr>
            </a:tbl>
          </a:graphicData>
        </a:graphic>
      </p:graphicFrame>
    </p:spTree>
  </p:cSld>
  <p:clrMapOvr>
    <a:masterClrMapping/>
  </p:clrMapOvr>
</p:sld>
</file>

<file path=ppt/slides/slide2.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3" name="Shape 73"/>
        <p:cNvGrpSpPr/>
        <p:nvPr/>
      </p:nvGrpSpPr>
      <p:grpSpPr>
        <a:xfrm>
          <a:off x="0" y="0"/>
          <a:ext cx="0" cy="0"/>
          <a:chOff x="0" y="0"/>
          <a:chExt cx="0" cy="0"/>
        </a:xfrm>
      </p:grpSpPr>
      <p:sp>
        <p:nvSpPr>
          <p:cNvPr id="74" name="Google Shape;74;p19"/>
          <p:cNvSpPr txBox="1"/>
          <p:nvPr/>
        </p:nvSpPr>
        <p:spPr>
          <a:xfrm>
            <a:off x="758700" y="761700"/>
            <a:ext cx="7626600" cy="5334600"/>
          </a:xfrm>
          <a:prstGeom prst="rect">
            <a:avLst/>
          </a:prstGeom>
          <a:no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sz="4800">
              <a:solidFill>
                <a:srgbClr val="434343"/>
              </a:solidFill>
              <a:latin typeface="Open Sans ExtraBold"/>
              <a:ea typeface="Open Sans ExtraBold"/>
              <a:cs typeface="Open Sans ExtraBold"/>
              <a:sym typeface="Open Sans ExtraBold"/>
            </a:endParaRPr>
          </a:p>
          <a:p>
            <a:pPr algn="ctr" indent="0" lvl="0" marL="0" rtl="0">
              <a:spcBef>
                <a:spcPts val="0"/>
              </a:spcBef>
              <a:spcAft>
                <a:spcPts val="0"/>
              </a:spcAft>
              <a:buNone/>
            </a:pPr>
            <a:r>
              <a:rPr lang="pt-BR" sz="4800">
                <a:solidFill>
                  <a:srgbClr val="434343"/>
                </a:solidFill>
                <a:latin typeface="Open Sans ExtraBold"/>
                <a:ea typeface="Open Sans ExtraBold"/>
                <a:cs typeface="Open Sans ExtraBold"/>
                <a:sym typeface="Open Sans ExtraBold"/>
              </a:rPr>
              <a:t>Cartas, para que elas servem?</a:t>
            </a:r>
            <a:endParaRPr sz="4800">
              <a:solidFill>
                <a:srgbClr val="434343"/>
              </a:solidFill>
              <a:latin typeface="Open Sans ExtraBold"/>
              <a:ea typeface="Open Sans ExtraBold"/>
              <a:cs typeface="Open Sans ExtraBold"/>
              <a:sym typeface="Open Sans ExtraBold"/>
            </a:endParaRPr>
          </a:p>
          <a:p>
            <a:pPr algn="ctr" indent="0" lvl="0" marL="0" rtl="0">
              <a:spcBef>
                <a:spcPts val="0"/>
              </a:spcBef>
              <a:spcAft>
                <a:spcPts val="0"/>
              </a:spcAft>
              <a:buNone/>
            </a:pPr>
            <a:r>
              <a:t/>
            </a:r>
            <a:endParaRPr sz="4800">
              <a:solidFill>
                <a:srgbClr val="43434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8" name="Shape 78"/>
        <p:cNvGrpSpPr/>
        <p:nvPr/>
      </p:nvGrpSpPr>
      <p:grpSpPr>
        <a:xfrm>
          <a:off x="0" y="0"/>
          <a:ext cx="0" cy="0"/>
          <a:chOff x="0" y="0"/>
          <a:chExt cx="0" cy="0"/>
        </a:xfrm>
      </p:grpSpPr>
      <p:sp>
        <p:nvSpPr>
          <p:cNvPr id="79" name="Google Shape;79;p20"/>
          <p:cNvSpPr txBox="1"/>
          <p:nvPr/>
        </p:nvSpPr>
        <p:spPr>
          <a:xfrm>
            <a:off x="769450" y="587875"/>
            <a:ext cx="7676700" cy="5746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1800">
                <a:latin typeface="Open Sans"/>
                <a:ea typeface="Open Sans"/>
                <a:cs typeface="Open Sans"/>
                <a:sym typeface="Open Sans"/>
              </a:rPr>
              <a:t>A</a:t>
            </a:r>
            <a:r>
              <a:rPr lang="pt-BR" sz="1800">
                <a:latin typeface="Open Sans"/>
                <a:ea typeface="Open Sans"/>
                <a:cs typeface="Open Sans"/>
                <a:sym typeface="Open Sans"/>
              </a:rPr>
              <a:t>s crianças reparam muito nas coisas que acontecem ao seu redor e nas atitudes dos adultos, e, quando têm oportunidade, conseguem reclamar daquilo que acham que é errado e, inclusive, reivindicar mudanças.  Veja algumas dessas reclamações retiradas do livro de Eduardo de Sá:</a:t>
            </a:r>
            <a:endParaRPr sz="1800">
              <a:latin typeface="Open Sans"/>
              <a:ea typeface="Open Sans"/>
              <a:cs typeface="Open Sans"/>
              <a:sym typeface="Open Sans"/>
            </a:endParaRPr>
          </a:p>
          <a:p>
            <a:pPr algn="l" indent="0" lvl="0" marL="0" rtl="0">
              <a:spcBef>
                <a:spcPts val="0"/>
              </a:spcBef>
              <a:spcAft>
                <a:spcPts val="0"/>
              </a:spcAft>
              <a:buNone/>
            </a:pPr>
            <a:r>
              <a:t/>
            </a:r>
            <a:endParaRPr b="1" sz="1800">
              <a:latin typeface="Open Sans"/>
              <a:ea typeface="Open Sans"/>
              <a:cs typeface="Open Sans"/>
              <a:sym typeface="Open Sans"/>
            </a:endParaRPr>
          </a:p>
          <a:p>
            <a:pPr algn="l" indent="0" lvl="0" marL="0" rtl="0">
              <a:spcBef>
                <a:spcPts val="0"/>
              </a:spcBef>
              <a:spcAft>
                <a:spcPts val="0"/>
              </a:spcAft>
              <a:buNone/>
            </a:pPr>
            <a:r>
              <a:t/>
            </a:r>
            <a:endParaRPr b="1" sz="1800">
              <a:latin typeface="Open Sans"/>
              <a:ea typeface="Open Sans"/>
              <a:cs typeface="Open Sans"/>
              <a:sym typeface="Open Sans"/>
            </a:endParaRPr>
          </a:p>
          <a:p>
            <a:pPr algn="l" indent="0" lvl="0" marL="0" rtl="0">
              <a:spcBef>
                <a:spcPts val="0"/>
              </a:spcBef>
              <a:spcAft>
                <a:spcPts val="0"/>
              </a:spcAft>
              <a:buNone/>
            </a:pPr>
            <a:r>
              <a:t/>
            </a:r>
            <a:endParaRPr b="1" sz="1800">
              <a:latin typeface="Open Sans"/>
              <a:ea typeface="Open Sans"/>
              <a:cs typeface="Open Sans"/>
              <a:sym typeface="Open Sans"/>
            </a:endParaRPr>
          </a:p>
          <a:p>
            <a:pPr algn="l" indent="0" lvl="0" marL="0" rtl="0">
              <a:spcBef>
                <a:spcPts val="0"/>
              </a:spcBef>
              <a:spcAft>
                <a:spcPts val="0"/>
              </a:spcAft>
              <a:buNone/>
            </a:pPr>
            <a:r>
              <a:t/>
            </a:r>
            <a:endParaRPr b="1" sz="1800">
              <a:latin typeface="Open Sans"/>
              <a:ea typeface="Open Sans"/>
              <a:cs typeface="Open Sans"/>
              <a:sym typeface="Open Sans"/>
            </a:endParaRPr>
          </a:p>
        </p:txBody>
      </p:sp>
      <p:sp>
        <p:nvSpPr>
          <p:cNvPr id="80" name="Google Shape;80;p20"/>
          <p:cNvSpPr txBox="1"/>
          <p:nvPr/>
        </p:nvSpPr>
        <p:spPr>
          <a:xfrm>
            <a:off x="831750" y="2645375"/>
            <a:ext cx="4629600" cy="37194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Clr>
                <a:schemeClr val="dk1"/>
              </a:buClr>
              <a:buSzPts val="1100"/>
              <a:buFont typeface="Arial"/>
              <a:buNone/>
            </a:pPr>
            <a:r>
              <a:rPr b="1" lang="pt-BR" sz="1800">
                <a:solidFill>
                  <a:schemeClr val="dk1"/>
                </a:solidFill>
                <a:latin typeface="Open Sans"/>
                <a:ea typeface="Open Sans"/>
                <a:cs typeface="Open Sans"/>
                <a:sym typeface="Open Sans"/>
              </a:rPr>
              <a:t>“</a:t>
            </a:r>
            <a:r>
              <a:rPr b="1" lang="pt-BR" sz="1800">
                <a:solidFill>
                  <a:schemeClr val="dk1"/>
                </a:solidFill>
                <a:latin typeface="Open Sans"/>
                <a:ea typeface="Open Sans"/>
                <a:cs typeface="Open Sans"/>
                <a:sym typeface="Open Sans"/>
              </a:rPr>
              <a:t>Os adultos dizem para nós não gritarmos mas, depois, são eles que gritam.” (João, 10 anos)</a:t>
            </a:r>
            <a:endParaRPr b="1"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b="1" lang="pt-BR" sz="1800">
                <a:solidFill>
                  <a:schemeClr val="dk1"/>
                </a:solidFill>
                <a:latin typeface="Open Sans"/>
                <a:ea typeface="Open Sans"/>
                <a:cs typeface="Open Sans"/>
                <a:sym typeface="Open Sans"/>
              </a:rPr>
              <a:t>"Eu acho que os adultos, às vezes, vivem muito separados uns dos outros." (Inês, 10 anos)</a:t>
            </a:r>
            <a:endParaRPr b="1"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b="1" lang="pt-BR" sz="1800">
                <a:solidFill>
                  <a:schemeClr val="dk1"/>
                </a:solidFill>
                <a:latin typeface="Open Sans"/>
                <a:ea typeface="Open Sans"/>
                <a:cs typeface="Open Sans"/>
                <a:sym typeface="Open Sans"/>
              </a:rPr>
              <a:t>"A minha mãe tem uma mania! Às vezes manda-me para o quarto de castigo e ela fica do lado de fora.” (Diana, 5 anos)</a:t>
            </a:r>
            <a:endParaRPr/>
          </a:p>
        </p:txBody>
      </p:sp>
      <p:pic>
        <p:nvPicPr>
          <p:cNvPr id="81" name="Google Shape;81;p20"/>
          <p:cNvPicPr preferRelativeResize="0"/>
          <p:nvPr/>
        </p:nvPicPr>
        <p:blipFill>
          <a:blip r:embed="rId3">
            <a:alphaModFix/>
          </a:blip>
          <a:stretch>
            <a:fillRect/>
          </a:stretch>
        </p:blipFill>
        <p:spPr>
          <a:xfrm>
            <a:off x="5317638" y="2601663"/>
            <a:ext cx="2660575" cy="3703525"/>
          </a:xfrm>
          <a:prstGeom prst="rect">
            <a:avLst/>
          </a:prstGeom>
          <a:noFill/>
          <a:ln>
            <a:noFill/>
          </a:ln>
        </p:spPr>
      </p:pic>
    </p:spTree>
  </p:cSld>
  <p:clrMapOvr>
    <a:masterClrMapping/>
  </p:clrMapOvr>
</p:sld>
</file>

<file path=ppt/slides/slide4.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85" name="Shape 85"/>
        <p:cNvGrpSpPr/>
        <p:nvPr/>
      </p:nvGrpSpPr>
      <p:grpSpPr>
        <a:xfrm>
          <a:off x="0" y="0"/>
          <a:ext cx="0" cy="0"/>
          <a:chOff x="0" y="0"/>
          <a:chExt cx="0" cy="0"/>
        </a:xfrm>
      </p:grpSpPr>
      <p:sp>
        <p:nvSpPr>
          <p:cNvPr id="86" name="Google Shape;86;p21"/>
          <p:cNvSpPr txBox="1"/>
          <p:nvPr/>
        </p:nvSpPr>
        <p:spPr>
          <a:xfrm>
            <a:off x="769450" y="587875"/>
            <a:ext cx="7676700" cy="5746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b="1" lang="pt-BR" sz="2400">
                <a:solidFill>
                  <a:schemeClr val="dk1"/>
                </a:solidFill>
                <a:latin typeface="Open Sans"/>
                <a:ea typeface="Open Sans"/>
                <a:cs typeface="Open Sans"/>
                <a:sym typeface="Open Sans"/>
              </a:rPr>
              <a:t>Lendo cartas bem </a:t>
            </a:r>
            <a:r>
              <a:rPr b="1" lang="pt-BR" sz="2400">
                <a:solidFill>
                  <a:schemeClr val="dk1"/>
                </a:solidFill>
                <a:latin typeface="Open Sans"/>
                <a:ea typeface="Open Sans"/>
                <a:cs typeface="Open Sans"/>
                <a:sym typeface="Open Sans"/>
              </a:rPr>
              <a:t>interessantes</a:t>
            </a:r>
            <a:endParaRPr b="1" sz="24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lang="pt-BR" sz="1800">
                <a:solidFill>
                  <a:schemeClr val="dk1"/>
                </a:solidFill>
                <a:latin typeface="Open Sans"/>
                <a:ea typeface="Open Sans"/>
                <a:cs typeface="Open Sans"/>
                <a:sym typeface="Open Sans"/>
              </a:rPr>
              <a:t>Existem vários tipos de cartas, cada uma com uma finalidade. Separamos dois textos com finalidades distintas. Vejam se descobrem para que foram escritas. </a:t>
            </a:r>
            <a:endParaRPr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lang="pt-BR" sz="1800">
                <a:solidFill>
                  <a:schemeClr val="dk1"/>
                </a:solidFill>
                <a:latin typeface="Open Sans"/>
                <a:ea typeface="Open Sans"/>
                <a:cs typeface="Open Sans"/>
                <a:sym typeface="Open Sans"/>
              </a:rPr>
              <a:t>CARTA 1                                                             CARTA 2</a:t>
            </a:r>
            <a:endParaRPr sz="18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b="1" sz="1800">
              <a:latin typeface="Open Sans"/>
              <a:ea typeface="Open Sans"/>
              <a:cs typeface="Open Sans"/>
              <a:sym typeface="Open Sans"/>
            </a:endParaRPr>
          </a:p>
        </p:txBody>
      </p:sp>
      <p:pic>
        <p:nvPicPr>
          <p:cNvPr id="87" name="Google Shape;87;p21"/>
          <p:cNvPicPr preferRelativeResize="0"/>
          <p:nvPr/>
        </p:nvPicPr>
        <p:blipFill>
          <a:blip r:embed="rId3">
            <a:alphaModFix/>
          </a:blip>
          <a:stretch>
            <a:fillRect/>
          </a:stretch>
        </p:blipFill>
        <p:spPr>
          <a:xfrm>
            <a:off x="721471" y="2824824"/>
            <a:ext cx="3850529" cy="3498700"/>
          </a:xfrm>
          <a:prstGeom prst="rect">
            <a:avLst/>
          </a:prstGeom>
          <a:noFill/>
          <a:ln>
            <a:noFill/>
          </a:ln>
        </p:spPr>
      </p:pic>
      <p:pic>
        <p:nvPicPr>
          <p:cNvPr id="88" name="Google Shape;88;p21"/>
          <p:cNvPicPr preferRelativeResize="0"/>
          <p:nvPr/>
        </p:nvPicPr>
        <p:blipFill>
          <a:blip r:embed="rId4">
            <a:alphaModFix/>
          </a:blip>
          <a:stretch>
            <a:fillRect/>
          </a:stretch>
        </p:blipFill>
        <p:spPr>
          <a:xfrm>
            <a:off x="5086750" y="2730650"/>
            <a:ext cx="2100800" cy="3758024"/>
          </a:xfrm>
          <a:prstGeom prst="rect">
            <a:avLst/>
          </a:prstGeom>
          <a:noFill/>
          <a:ln>
            <a:noFill/>
          </a:ln>
        </p:spPr>
      </p:pic>
    </p:spTree>
  </p:cSld>
  <p:clrMapOvr>
    <a:masterClrMapping/>
  </p:clrMapOvr>
</p:sld>
</file>

<file path=ppt/slides/slide5.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2" name="Shape 92"/>
        <p:cNvGrpSpPr/>
        <p:nvPr/>
      </p:nvGrpSpPr>
      <p:grpSpPr>
        <a:xfrm>
          <a:off x="0" y="0"/>
          <a:ext cx="0" cy="0"/>
          <a:chOff x="0" y="0"/>
          <a:chExt cx="0" cy="0"/>
        </a:xfrm>
      </p:grpSpPr>
      <p:sp>
        <p:nvSpPr>
          <p:cNvPr id="93" name="Google Shape;93;p22"/>
          <p:cNvSpPr txBox="1"/>
          <p:nvPr/>
        </p:nvSpPr>
        <p:spPr>
          <a:xfrm>
            <a:off x="769450" y="376650"/>
            <a:ext cx="7676700" cy="59580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Clr>
                <a:schemeClr val="dk1"/>
              </a:buClr>
              <a:buSzPts val="1100"/>
              <a:buFont typeface="Arial"/>
              <a:buNone/>
            </a:pPr>
            <a:r>
              <a:rPr b="1" lang="pt-BR" sz="2400">
                <a:solidFill>
                  <a:schemeClr val="dk1"/>
                </a:solidFill>
                <a:latin typeface="Open Sans"/>
                <a:ea typeface="Open Sans"/>
                <a:cs typeface="Open Sans"/>
                <a:sym typeface="Open Sans"/>
              </a:rPr>
              <a:t>Pensando sobre as cartas lidas</a:t>
            </a:r>
            <a:endParaRPr b="1" sz="24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800">
                <a:solidFill>
                  <a:schemeClr val="dk1"/>
                </a:solidFill>
                <a:latin typeface="Open Sans"/>
                <a:ea typeface="Open Sans"/>
                <a:cs typeface="Open Sans"/>
                <a:sym typeface="Open Sans"/>
              </a:rPr>
              <a:t>Após ler as cartas, pense junto com seu grupo:</a:t>
            </a:r>
            <a:endParaRPr sz="18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342900" lvl="0" marL="457200" rtl="0">
              <a:lnSpc>
                <a:spcPct val="115000"/>
              </a:lnSpc>
              <a:spcBef>
                <a:spcPts val="0"/>
              </a:spcBef>
              <a:spcAft>
                <a:spcPts val="0"/>
              </a:spcAft>
              <a:buSzPts val="1800"/>
              <a:buFont typeface="Open Sans"/>
              <a:buChar char="➢"/>
            </a:pPr>
            <a:r>
              <a:rPr lang="pt-BR" sz="1800">
                <a:solidFill>
                  <a:schemeClr val="dk1"/>
                </a:solidFill>
                <a:latin typeface="Open Sans"/>
                <a:ea typeface="Open Sans"/>
                <a:cs typeface="Open Sans"/>
                <a:sym typeface="Open Sans"/>
              </a:rPr>
              <a:t>Em cada caso, quem escreveu a carta? </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algn="l" indent="-342900" lvl="0" marL="457200" rtl="0">
              <a:lnSpc>
                <a:spcPct val="115000"/>
              </a:lnSpc>
              <a:spcBef>
                <a:spcPts val="0"/>
              </a:spcBef>
              <a:spcAft>
                <a:spcPts val="0"/>
              </a:spcAft>
              <a:buSzPts val="1800"/>
              <a:buFont typeface="Open Sans"/>
              <a:buChar char="➢"/>
            </a:pPr>
            <a:r>
              <a:rPr lang="pt-BR" sz="1800">
                <a:solidFill>
                  <a:schemeClr val="dk1"/>
                </a:solidFill>
                <a:latin typeface="Open Sans"/>
                <a:ea typeface="Open Sans"/>
                <a:cs typeface="Open Sans"/>
                <a:sym typeface="Open Sans"/>
              </a:rPr>
              <a:t>Quais são as características de cada uma delas? O que tem de semelhanças e diferenças?</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algn="l" indent="-342900" lvl="0" marL="457200" rtl="0">
              <a:lnSpc>
                <a:spcPct val="115000"/>
              </a:lnSpc>
              <a:spcBef>
                <a:spcPts val="0"/>
              </a:spcBef>
              <a:spcAft>
                <a:spcPts val="0"/>
              </a:spcAft>
              <a:buSzPts val="1800"/>
              <a:buFont typeface="Open Sans"/>
              <a:buChar char="➢"/>
            </a:pPr>
            <a:r>
              <a:rPr lang="pt-BR" sz="1800">
                <a:solidFill>
                  <a:schemeClr val="dk1"/>
                </a:solidFill>
                <a:latin typeface="Open Sans"/>
                <a:ea typeface="Open Sans"/>
                <a:cs typeface="Open Sans"/>
                <a:sym typeface="Open Sans"/>
              </a:rPr>
              <a:t>Que recursos linguísticos e materiais foram utilizados  para escrevê-las? Por quê?</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342900" lvl="0" marL="457200" rtl="0">
              <a:lnSpc>
                <a:spcPct val="115000"/>
              </a:lnSpc>
              <a:spcBef>
                <a:spcPts val="0"/>
              </a:spcBef>
              <a:spcAft>
                <a:spcPts val="0"/>
              </a:spcAft>
              <a:buSzPts val="1800"/>
              <a:buFont typeface="Open Sans"/>
              <a:buChar char="➢"/>
            </a:pPr>
            <a:r>
              <a:rPr lang="pt-BR" sz="1800">
                <a:solidFill>
                  <a:schemeClr val="dk1"/>
                </a:solidFill>
                <a:latin typeface="Open Sans"/>
                <a:ea typeface="Open Sans"/>
                <a:cs typeface="Open Sans"/>
                <a:sym typeface="Open Sans"/>
              </a:rPr>
              <a:t>Para quem e para quê escreveram? Por que escolheram esses destinatários e não outros?</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342900" lvl="0" marL="457200" rtl="0">
              <a:lnSpc>
                <a:spcPct val="115000"/>
              </a:lnSpc>
              <a:spcBef>
                <a:spcPts val="0"/>
              </a:spcBef>
              <a:spcAft>
                <a:spcPts val="0"/>
              </a:spcAft>
              <a:buSzPts val="1800"/>
              <a:buFont typeface="Open Sans"/>
              <a:buChar char="➢"/>
            </a:pPr>
            <a:r>
              <a:rPr lang="pt-BR" sz="1800">
                <a:solidFill>
                  <a:schemeClr val="dk1"/>
                </a:solidFill>
                <a:latin typeface="Open Sans"/>
                <a:ea typeface="Open Sans"/>
                <a:cs typeface="Open Sans"/>
                <a:sym typeface="Open Sans"/>
              </a:rPr>
              <a:t>Como era o local de onde cada escritor enviou a carta?</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342900" lvl="0" marL="457200" rtl="0">
              <a:lnSpc>
                <a:spcPct val="115000"/>
              </a:lnSpc>
              <a:spcBef>
                <a:spcPts val="0"/>
              </a:spcBef>
              <a:spcAft>
                <a:spcPts val="0"/>
              </a:spcAft>
              <a:buSzPts val="1800"/>
              <a:buFont typeface="Open Sans"/>
              <a:buChar char="➢"/>
            </a:pPr>
            <a:r>
              <a:rPr lang="pt-BR" sz="1800">
                <a:solidFill>
                  <a:schemeClr val="dk1"/>
                </a:solidFill>
                <a:latin typeface="Open Sans"/>
                <a:ea typeface="Open Sans"/>
                <a:cs typeface="Open Sans"/>
                <a:sym typeface="Open Sans"/>
              </a:rPr>
              <a:t>Como acham que essa carta chegará até o destinatário?</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342900" lvl="0" marL="457200" rtl="0">
              <a:lnSpc>
                <a:spcPct val="115000"/>
              </a:lnSpc>
              <a:spcBef>
                <a:spcPts val="0"/>
              </a:spcBef>
              <a:spcAft>
                <a:spcPts val="0"/>
              </a:spcAft>
              <a:buSzPts val="1800"/>
              <a:buFont typeface="Open Sans"/>
              <a:buChar char="➢"/>
            </a:pPr>
            <a:r>
              <a:rPr lang="pt-BR" sz="1800">
                <a:solidFill>
                  <a:schemeClr val="dk1"/>
                </a:solidFill>
                <a:latin typeface="Open Sans"/>
                <a:ea typeface="Open Sans"/>
                <a:cs typeface="Open Sans"/>
                <a:sym typeface="Open Sans"/>
              </a:rPr>
              <a:t>Que resultados vocês acham que surtiram?</a:t>
            </a:r>
            <a:endParaRPr sz="18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7" name="Shape 97"/>
        <p:cNvGrpSpPr/>
        <p:nvPr/>
      </p:nvGrpSpPr>
      <p:grpSpPr>
        <a:xfrm>
          <a:off x="0" y="0"/>
          <a:ext cx="0" cy="0"/>
          <a:chOff x="0" y="0"/>
          <a:chExt cx="0" cy="0"/>
        </a:xfrm>
      </p:grpSpPr>
      <p:sp>
        <p:nvSpPr>
          <p:cNvPr id="98" name="Google Shape;98;p23"/>
          <p:cNvSpPr txBox="1"/>
          <p:nvPr/>
        </p:nvSpPr>
        <p:spPr>
          <a:xfrm>
            <a:off x="769450" y="587875"/>
            <a:ext cx="7676700" cy="5746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1800">
                <a:solidFill>
                  <a:schemeClr val="dk1"/>
                </a:solidFill>
                <a:latin typeface="Open Sans"/>
                <a:ea typeface="Open Sans"/>
                <a:cs typeface="Open Sans"/>
                <a:sym typeface="Open Sans"/>
              </a:rPr>
              <a:t>Coletando mais informações</a:t>
            </a:r>
            <a:endParaRPr sz="18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rPr lang="pt-BR" sz="1800">
                <a:solidFill>
                  <a:schemeClr val="dk1"/>
                </a:solidFill>
                <a:latin typeface="Open Sans"/>
                <a:ea typeface="Open Sans"/>
                <a:cs typeface="Open Sans"/>
                <a:sym typeface="Open Sans"/>
              </a:rPr>
              <a:t>A seguir, vocês assistirão a dois vídeos curtos que irão apresentar mais informações sobre a história das cartas lidas.</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99" name="Google Shape;99;p23"/>
          <p:cNvPicPr preferRelativeResize="0"/>
          <p:nvPr/>
        </p:nvPicPr>
        <p:blipFill rotWithShape="1">
          <a:blip r:embed="rId3">
            <a:alphaModFix/>
          </a:blip>
          <a:srcRect b="0" l="9251" r="9308" t="0"/>
          <a:stretch/>
        </p:blipFill>
        <p:spPr>
          <a:xfrm>
            <a:off x="1145625" y="2341925"/>
            <a:ext cx="3311299" cy="2294425"/>
          </a:xfrm>
          <a:prstGeom prst="rect">
            <a:avLst/>
          </a:prstGeom>
          <a:noFill/>
          <a:ln>
            <a:noFill/>
          </a:ln>
        </p:spPr>
      </p:pic>
      <p:sp>
        <p:nvSpPr>
          <p:cNvPr id="100" name="Google Shape;100;p23"/>
          <p:cNvSpPr txBox="1"/>
          <p:nvPr/>
        </p:nvSpPr>
        <p:spPr>
          <a:xfrm>
            <a:off x="1114225" y="4880625"/>
            <a:ext cx="3374100" cy="988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1800">
                <a:solidFill>
                  <a:schemeClr val="dk1"/>
                </a:solidFill>
                <a:latin typeface="Open Sans"/>
                <a:ea typeface="Open Sans"/>
                <a:cs typeface="Open Sans"/>
                <a:sym typeface="Open Sans"/>
              </a:rPr>
              <a:t>Vídeo 1: </a:t>
            </a:r>
            <a:endParaRPr sz="1800">
              <a:solidFill>
                <a:schemeClr val="dk1"/>
              </a:solidFill>
              <a:latin typeface="Open Sans"/>
              <a:ea typeface="Open Sans"/>
              <a:cs typeface="Open Sans"/>
              <a:sym typeface="Open Sans"/>
            </a:endParaRPr>
          </a:p>
          <a:p>
            <a:pPr algn="l" indent="0" lvl="0" marL="0" rtl="0">
              <a:spcBef>
                <a:spcPts val="0"/>
              </a:spcBef>
              <a:spcAft>
                <a:spcPts val="0"/>
              </a:spcAft>
              <a:buNone/>
            </a:pPr>
            <a:r>
              <a:rPr lang="pt-BR" sz="1800">
                <a:solidFill>
                  <a:schemeClr val="dk1"/>
                </a:solidFill>
                <a:latin typeface="Open Sans"/>
                <a:ea typeface="Open Sans"/>
                <a:cs typeface="Open Sans"/>
                <a:sym typeface="Open Sans"/>
              </a:rPr>
              <a:t>Criança de 9 anos escreve carta de reivindicação para prefeito de Goiânia, G1.  Publicado em g1.globo.br </a:t>
            </a:r>
            <a:endParaRPr sz="1800">
              <a:solidFill>
                <a:schemeClr val="dk1"/>
              </a:solidFill>
              <a:latin typeface="Open Sans"/>
              <a:ea typeface="Open Sans"/>
              <a:cs typeface="Open Sans"/>
              <a:sym typeface="Open Sans"/>
            </a:endParaRPr>
          </a:p>
          <a:p>
            <a:pPr algn="l" indent="0" lvl="0" marL="0" rtl="0">
              <a:spcBef>
                <a:spcPts val="0"/>
              </a:spcBef>
              <a:spcAft>
                <a:spcPts val="0"/>
              </a:spcAft>
              <a:buNone/>
            </a:pPr>
            <a:r>
              <a:rPr lang="pt-BR"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p:txBody>
      </p:sp>
      <p:sp>
        <p:nvSpPr>
          <p:cNvPr id="101" name="Google Shape;101;p23"/>
          <p:cNvSpPr txBox="1"/>
          <p:nvPr/>
        </p:nvSpPr>
        <p:spPr>
          <a:xfrm>
            <a:off x="4797650" y="4974800"/>
            <a:ext cx="3374100" cy="988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1800">
                <a:solidFill>
                  <a:schemeClr val="dk1"/>
                </a:solidFill>
                <a:latin typeface="Open Sans"/>
                <a:ea typeface="Open Sans"/>
                <a:cs typeface="Open Sans"/>
                <a:sym typeface="Open Sans"/>
              </a:rPr>
              <a:t>Vídeo 2: </a:t>
            </a:r>
            <a:endParaRPr sz="18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800">
                <a:solidFill>
                  <a:schemeClr val="dk1"/>
                </a:solidFill>
                <a:latin typeface="Open Sans"/>
                <a:ea typeface="Open Sans"/>
                <a:cs typeface="Open Sans"/>
                <a:sym typeface="Open Sans"/>
              </a:rPr>
              <a:t>Garoto órfão pede biscoito recheado em carta para o Papai Noel, R7. Publicado em noticias.r7.com</a:t>
            </a:r>
            <a:endParaRPr b="1" sz="2700">
              <a:solidFill>
                <a:srgbClr val="333333"/>
              </a:solidFill>
              <a:latin typeface="Open Sans"/>
              <a:ea typeface="Open Sans"/>
              <a:cs typeface="Open Sans"/>
              <a:sym typeface="Open Sans"/>
            </a:endParaRPr>
          </a:p>
          <a:p>
            <a:pPr algn="l" indent="0" lvl="0" marL="0" rtl="0">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102" name="Google Shape;102;p23"/>
          <p:cNvPicPr preferRelativeResize="0"/>
          <p:nvPr/>
        </p:nvPicPr>
        <p:blipFill rotWithShape="1">
          <a:blip r:embed="rId4">
            <a:alphaModFix/>
          </a:blip>
          <a:srcRect b="0" l="10506" r="11148" t="0"/>
          <a:stretch/>
        </p:blipFill>
        <p:spPr>
          <a:xfrm>
            <a:off x="4719200" y="2341925"/>
            <a:ext cx="3311299" cy="2437675"/>
          </a:xfrm>
          <a:prstGeom prst="rect">
            <a:avLst/>
          </a:prstGeom>
          <a:noFill/>
          <a:ln>
            <a:noFill/>
          </a:ln>
        </p:spPr>
      </p:pic>
    </p:spTree>
  </p:cSld>
  <p:clrMapOvr>
    <a:masterClrMapping/>
  </p:clrMapOvr>
</p:sld>
</file>

<file path=ppt/slides/slide7.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06" name="Shape 106"/>
        <p:cNvGrpSpPr/>
        <p:nvPr/>
      </p:nvGrpSpPr>
      <p:grpSpPr>
        <a:xfrm>
          <a:off x="0" y="0"/>
          <a:ext cx="0" cy="0"/>
          <a:chOff x="0" y="0"/>
          <a:chExt cx="0" cy="0"/>
        </a:xfrm>
      </p:grpSpPr>
      <p:sp>
        <p:nvSpPr>
          <p:cNvPr id="107" name="Google Shape;107;p24"/>
          <p:cNvSpPr txBox="1"/>
          <p:nvPr/>
        </p:nvSpPr>
        <p:spPr>
          <a:xfrm>
            <a:off x="769450" y="587875"/>
            <a:ext cx="7676700" cy="5746800"/>
          </a:xfrm>
          <a:prstGeom prst="rect">
            <a:avLst/>
          </a:prstGeom>
          <a:noFill/>
          <a:ln>
            <a:noFill/>
          </a:ln>
        </p:spPr>
        <p:txBody>
          <a:bodyPr anchor="t" anchorCtr="0" bIns="91425" lIns="91425" rIns="91425" spcFirstLastPara="1" tIns="91425" wrap="square">
            <a:noAutofit/>
          </a:bodyPr>
          <a:lstStyle/>
          <a:p>
            <a:pPr algn="l" indent="0" lvl="0" marL="457200" rtl="0">
              <a:lnSpc>
                <a:spcPct val="115000"/>
              </a:lnSpc>
              <a:spcBef>
                <a:spcPts val="0"/>
              </a:spcBef>
              <a:spcAft>
                <a:spcPts val="0"/>
              </a:spcAft>
              <a:buNone/>
            </a:pPr>
            <a:r>
              <a:rPr lang="pt-BR" sz="1800">
                <a:latin typeface="Open Sans"/>
                <a:ea typeface="Open Sans"/>
                <a:cs typeface="Open Sans"/>
                <a:sym typeface="Open Sans"/>
              </a:rPr>
              <a:t> </a:t>
            </a:r>
            <a:endParaRPr sz="1800">
              <a:latin typeface="Open Sans"/>
              <a:ea typeface="Open Sans"/>
              <a:cs typeface="Open Sans"/>
              <a:sym typeface="Open Sans"/>
            </a:endParaRPr>
          </a:p>
          <a:p>
            <a:pPr algn="l" indent="0" lvl="0" marL="457200" rtl="0">
              <a:lnSpc>
                <a:spcPct val="115000"/>
              </a:lnSpc>
              <a:spcBef>
                <a:spcPts val="0"/>
              </a:spcBef>
              <a:spcAft>
                <a:spcPts val="0"/>
              </a:spcAft>
              <a:buNone/>
            </a:pPr>
            <a:r>
              <a:rPr lang="pt-BR" sz="1800">
                <a:latin typeface="Open Sans"/>
                <a:ea typeface="Open Sans"/>
                <a:cs typeface="Open Sans"/>
                <a:sym typeface="Open Sans"/>
              </a:rPr>
              <a:t>Nessa aula vimos exemplos de cartas que foram escritas com finalidades diferentes: reivindicando a reforma de uma praça e solicitando ajuda ao Papai Noel. Pense sobre a seguinte questão:</a:t>
            </a:r>
            <a:endParaRPr sz="1800">
              <a:latin typeface="Open Sans"/>
              <a:ea typeface="Open Sans"/>
              <a:cs typeface="Open Sans"/>
              <a:sym typeface="Open Sans"/>
            </a:endParaRPr>
          </a:p>
          <a:p>
            <a:pPr algn="l" indent="0" lvl="0" marL="457200" rtl="0">
              <a:lnSpc>
                <a:spcPct val="115000"/>
              </a:lnSpc>
              <a:spcBef>
                <a:spcPts val="0"/>
              </a:spcBef>
              <a:spcAft>
                <a:spcPts val="0"/>
              </a:spcAft>
              <a:buNone/>
            </a:pPr>
            <a:r>
              <a:t/>
            </a:r>
            <a:endParaRPr sz="1800">
              <a:latin typeface="Open Sans"/>
              <a:ea typeface="Open Sans"/>
              <a:cs typeface="Open Sans"/>
              <a:sym typeface="Open Sans"/>
            </a:endParaRPr>
          </a:p>
          <a:p>
            <a:pPr algn="l" indent="0" lvl="0" marL="457200" rtl="0">
              <a:lnSpc>
                <a:spcPct val="115000"/>
              </a:lnSpc>
              <a:spcBef>
                <a:spcPts val="0"/>
              </a:spcBef>
              <a:spcAft>
                <a:spcPts val="0"/>
              </a:spcAft>
              <a:buNone/>
            </a:pPr>
            <a:r>
              <a:t/>
            </a:r>
            <a:endParaRPr sz="1800">
              <a:latin typeface="Open Sans"/>
              <a:ea typeface="Open Sans"/>
              <a:cs typeface="Open Sans"/>
              <a:sym typeface="Open Sans"/>
            </a:endParaRPr>
          </a:p>
          <a:p>
            <a:pPr algn="ctr" indent="0" lvl="0" marL="0" rtl="0">
              <a:lnSpc>
                <a:spcPct val="115000"/>
              </a:lnSpc>
              <a:spcBef>
                <a:spcPts val="0"/>
              </a:spcBef>
              <a:spcAft>
                <a:spcPts val="0"/>
              </a:spcAft>
              <a:buClr>
                <a:schemeClr val="dk1"/>
              </a:buClr>
              <a:buSzPts val="1100"/>
              <a:buFont typeface="Arial"/>
              <a:buNone/>
            </a:pPr>
            <a:r>
              <a:rPr b="1" lang="pt-BR" sz="2400">
                <a:latin typeface="Open Sans"/>
                <a:ea typeface="Open Sans"/>
                <a:cs typeface="Open Sans"/>
                <a:sym typeface="Open Sans"/>
              </a:rPr>
              <a:t>Existem outros motivos que levam as pessoas a escrever e enviar cartas para outras pessoas?</a:t>
            </a:r>
            <a:endParaRPr b="1" i="1" sz="24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800">
              <a:latin typeface="Open Sans"/>
              <a:ea typeface="Open Sans"/>
              <a:cs typeface="Open Sans"/>
              <a:sym typeface="Open Sans"/>
            </a:endParaRPr>
          </a:p>
          <a:p>
            <a:pPr algn="l" indent="0" lvl="0" marL="457200" rtl="0">
              <a:lnSpc>
                <a:spcPct val="115000"/>
              </a:lnSpc>
              <a:spcBef>
                <a:spcPts val="0"/>
              </a:spcBef>
              <a:spcAft>
                <a:spcPts val="0"/>
              </a:spcAft>
              <a:buNone/>
            </a:pPr>
            <a:r>
              <a:rPr lang="pt-BR" sz="1800">
                <a:latin typeface="Open Sans"/>
                <a:ea typeface="Open Sans"/>
                <a:cs typeface="Open Sans"/>
                <a:sym typeface="Open Sans"/>
              </a:rPr>
              <a:t>Converse com seus colegas e faça uma lista com várias finalidades de uma carta. </a:t>
            </a:r>
            <a:endParaRPr sz="18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xsi="http://www.w3.org/2001/XMLSchema-instance"/>
</file>