
<file path=[Content_Types].xml><?xml version="1.0" encoding="utf-8"?>
<Types xmlns="http://schemas.openxmlformats.org/package/2006/content-types">
  <Default ContentType="application/x-fontdata" Extension="fntdata"/>
  <Default ContentType="image/png" Extension="png"/>
  <Default ContentType="application/vnd.openxmlformats-package.relationships+xml" Extension="rels"/>
  <Default ContentType="application/xml" Extension="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s>
</file>

<file path=ppt/presentation.xml><?xml version="1.0" encoding="utf-8"?>
<p:presentation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autoCompressPictures="0" embedTrueTypeFonts="1" saveSubsetFonts="1" strictFirstAndLastChars="0">
  <p:sldMasterIdLst>
    <p:sldMasterId id="2147483665" r:id="rId5"/>
  </p:sldMasterIdLst>
  <p:notesMasterIdLst>
    <p:notesMasterId r:id="rId6"/>
  </p:notesMasterIdLst>
  <p:sldIdLst>
    <p:sldId id="256" r:id="rId7"/>
    <p:sldId id="257" r:id="rId8"/>
    <p:sldId id="258" r:id="rId9"/>
    <p:sldId id="259" r:id="rId10"/>
    <p:sldId id="260" r:id="rId11"/>
    <p:sldId id="261" r:id="rId12"/>
    <p:sldId id="262" r:id="rId13"/>
    <p:sldId id="263" r:id="rId14"/>
  </p:sldIdLst>
  <p:sldSz cx="9144000" cy="6858000"/>
  <p:notesSz cx="6858000" cy="9144000"/>
  <p:embeddedFontLst>
    <p:embeddedFont>
      <p:font typeface="Open Sans ExtraBold"/>
      <p:bold r:id="rId15"/>
      <p:boldItalic r:id="rId16"/>
    </p:embeddedFont>
    <p:embeddedFont>
      <p:font typeface="Open Sans"/>
      <p:regular r:id="rId17"/>
      <p:bold r:id="rId18"/>
      <p:italic r:id="rId19"/>
      <p:boldItalic r:id="rId20"/>
    </p:embeddedFont>
  </p:embeddedFontLst>
  <p:defaultText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94BD4877-8C0C-4529-B21B-82627BDBD985}">
  <a:tblStyle styleId="{94BD4877-8C0C-4529-B21B-82627BDBD985}"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Relationships xmlns="http://schemas.openxmlformats.org/package/2006/relationships"><Relationship Id="rId1" Target="theme/theme2.xml" Type="http://schemas.openxmlformats.org/officeDocument/2006/relationships/theme"/><Relationship Id="rId10" Target="slides/slide4.xml" Type="http://schemas.openxmlformats.org/officeDocument/2006/relationships/slide"/><Relationship Id="rId11" Target="slides/slide5.xml" Type="http://schemas.openxmlformats.org/officeDocument/2006/relationships/slide"/><Relationship Id="rId12" Target="slides/slide6.xml" Type="http://schemas.openxmlformats.org/officeDocument/2006/relationships/slide"/><Relationship Id="rId13" Target="slides/slide7.xml" Type="http://schemas.openxmlformats.org/officeDocument/2006/relationships/slide"/><Relationship Id="rId14" Target="slides/slide8.xml" Type="http://schemas.openxmlformats.org/officeDocument/2006/relationships/slide"/><Relationship Id="rId15" Target="fonts/OpenSansExtraBold-bold.fntdata" Type="http://schemas.openxmlformats.org/officeDocument/2006/relationships/font"/><Relationship Id="rId16" Target="fonts/OpenSansExtraBold-boldItalic.fntdata" Type="http://schemas.openxmlformats.org/officeDocument/2006/relationships/font"/><Relationship Id="rId17" Target="fonts/OpenSans-regular.fntdata" Type="http://schemas.openxmlformats.org/officeDocument/2006/relationships/font"/><Relationship Id="rId18" Target="fonts/OpenSans-bold.fntdata" Type="http://schemas.openxmlformats.org/officeDocument/2006/relationships/font"/><Relationship Id="rId19" Target="fonts/OpenSans-italic.fntdata" Type="http://schemas.openxmlformats.org/officeDocument/2006/relationships/font"/><Relationship Id="rId2" Target="viewProps.xml" Type="http://schemas.openxmlformats.org/officeDocument/2006/relationships/viewProps"/><Relationship Id="rId20" Target="fonts/OpenSans-boldItalic.fntdata" Type="http://schemas.openxmlformats.org/officeDocument/2006/relationships/font"/><Relationship Id="rId3" Target="presProps.xml" Type="http://schemas.openxmlformats.org/officeDocument/2006/relationships/presProps"/><Relationship Id="rId4" Target="tableStyles.xml" Type="http://schemas.openxmlformats.org/officeDocument/2006/relationships/tableStyles"/><Relationship Id="rId5" Target="slideMasters/slideMaster1.xml" Type="http://schemas.openxmlformats.org/officeDocument/2006/relationships/slideMaster"/><Relationship Id="rId6" Target="notesMasters/notesMaster1.xml" Type="http://schemas.openxmlformats.org/officeDocument/2006/relationships/notesMaster"/><Relationship Id="rId7" Target="slides/slide1.xml" Type="http://schemas.openxmlformats.org/officeDocument/2006/relationships/slide"/><Relationship Id="rId8" Target="slides/slide2.xml" Type="http://schemas.openxmlformats.org/officeDocument/2006/relationships/slide"/><Relationship Id="rId9" Target="slides/slide3.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1.xml" Type="http://schemas.openxmlformats.org/officeDocument/2006/relationships/theme"/></Relationships>
</file>

<file path=ppt/notesMasters/notesMaster1.xml><?xml version="1.0" encoding="utf-8"?>
<p:notesMaster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p:cSld>
    <p:spTree>
      <p:nvGrpSpPr>
        <p:cNvPr id="2" name="Shape 2"/>
        <p:cNvGrpSpPr/>
        <p:nvPr/>
      </p:nvGrpSpPr>
      <p:grpSpPr>
        <a:xfrm>
          <a:off x="0" y="0"/>
          <a:ext cx="0" cy="0"/>
          <a:chOff x="0" y="0"/>
          <a:chExt cx="0" cy="0"/>
        </a:xfrm>
      </p:grpSpPr>
      <p:sp>
        <p:nvSpPr>
          <p:cNvPr id="3" name="Google Shape;3;n"/>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type="none" w="sm"/>
            <a:tailEnd len="sm" type="none" w="sm"/>
          </a:ln>
        </p:spPr>
      </p:sp>
      <p:sp>
        <p:nvSpPr>
          <p:cNvPr id="4" name="Google Shape;4;n"/>
          <p:cNvSpPr txBox="1"/>
          <p:nvPr>
            <p:ph idx="1" type="body"/>
          </p:nvPr>
        </p:nvSpPr>
        <p:spPr>
          <a:xfrm>
            <a:off x="685800" y="4343400"/>
            <a:ext cx="5486400" cy="4114800"/>
          </a:xfrm>
          <a:prstGeom prst="rect">
            <a:avLst/>
          </a:prstGeom>
          <a:noFill/>
          <a:ln>
            <a:noFill/>
          </a:ln>
        </p:spPr>
        <p:txBody>
          <a:bodyPr anchor="t" anchorCtr="0" bIns="91425" lIns="91425" rIns="91425" spcFirstLastPara="1" tIns="91425" wrap="square">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folHlink="folHlink" hlink="hlink" tx1="dk1" tx2="lt2"/>
  <p:notes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https://nova-escola-producao.s3.amazonaws.com/5Q8aarpJRr3p7ymXSuHe3Wd49ZYmyyqnmVvhMJYrubFMmAnh9kSvPPT9BpWE/atividade-para-impressao-cartas-lpo4-01sqa03.pdf" TargetMode="External" Type="http://schemas.openxmlformats.org/officeDocument/2006/relationships/hyperlink"/><Relationship Id="rId3" Target="https://nova-escola-producao.s3.amazonaws.com/vRQR282UtkaPVEguCP8G5mvsSE2KMJW6CDeBUKTvMHT2j9Q5qHf84Ft53vnm/atividade-para-impressao-esquema-das-cartas-lpo4-01sqa03.pdf" TargetMode="External" Type="http://schemas.openxmlformats.org/officeDocument/2006/relationships/hyperlink"/><Relationship Id="rId4" Target="http://www.diaadiaeducacao.pr.gov.br/portals/cadernospde/pdebusca/producoes_pde/2013/2013_uem_port_pdp_terezinha_braido_avanco.pdf" TargetMode="External" Type="http://schemas.openxmlformats.org/officeDocument/2006/relationships/hyperlink"/><Relationship Id="rId5" Target="http://www.serdigital.com.br/gerenciador/clientes/ceel/arquivos/27.pdf" TargetMode="External" Type="http://schemas.openxmlformats.org/officeDocument/2006/relationships/hyperlink"/></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http://sistemas.procon.sp.gov.br/rank_estadual/?m=rank_atend" TargetMode="External" Type="http://schemas.openxmlformats.org/officeDocument/2006/relationships/hyperlink"/></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https://nova-escola-producao.s3.amazonaws.com/5Q8aarpJRr3p7ymXSuHe3Wd49ZYmyyqnmVvhMJYrubFMmAnh9kSvPPT9BpWE/atividade-para-impressao-cartas-lpo4-01sqa03.pdf" TargetMode="External" Type="http://schemas.openxmlformats.org/officeDocument/2006/relationships/hyperlink"/><Relationship Id="rId3" Target="https://nova-escola-producao.s3.amazonaws.com/vRQR282UtkaPVEguCP8G5mvsSE2KMJW6CDeBUKTvMHT2j9Q5qHf84Ft53vnm/atividade-para-impressao-esquema-das-cartas-lpo4-01sqa03.pdf" TargetMode="External" Type="http://schemas.openxmlformats.org/officeDocument/2006/relationships/hyperlink"/></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s>
</file>

<file path=ppt/notesSlides/notesSlide1.xml><?xml version="1.0" encoding="utf-8"?>
<p:notes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showMasterPhAnim="0" showMasterSp="0">
  <p:cSld>
    <p:spTree>
      <p:nvGrpSpPr>
        <p:cNvPr id="69" name="Shape 69"/>
        <p:cNvGrpSpPr/>
        <p:nvPr/>
      </p:nvGrpSpPr>
      <p:grpSpPr>
        <a:xfrm>
          <a:off x="0" y="0"/>
          <a:ext cx="0" cy="0"/>
          <a:chOff x="0" y="0"/>
          <a:chExt cx="0" cy="0"/>
        </a:xfrm>
      </p:grpSpPr>
      <p:sp>
        <p:nvSpPr>
          <p:cNvPr id="70" name="Google Shape;70;g3a6e4517fd_0_50: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3a6e4517fd_0_50:notes"/>
          <p:cNvSpPr txBox="1"/>
          <p:nvPr>
            <p:ph idx="1" type="body"/>
          </p:nvPr>
        </p:nvSpPr>
        <p:spPr>
          <a:xfrm>
            <a:off x="685800" y="4343400"/>
            <a:ext cx="5486400" cy="4114800"/>
          </a:xfrm>
          <a:prstGeom prst="rect">
            <a:avLst/>
          </a:prstGeom>
        </p:spPr>
        <p:txBody>
          <a:bodyPr anchor="t" anchorCtr="0" bIns="91425" lIns="91425" rIns="91425" spcFirstLastPara="1" tIns="91425" wrap="square">
            <a:noAutofit/>
          </a:bodyPr>
          <a:lstStyle/>
          <a:p>
            <a:pPr algn="l" indent="0" lvl="0" marL="0" rtl="0">
              <a:lnSpc>
                <a:spcPct val="115000"/>
              </a:lnSpc>
              <a:spcBef>
                <a:spcPts val="0"/>
              </a:spcBef>
              <a:spcAft>
                <a:spcPts val="0"/>
              </a:spcAft>
              <a:buClr>
                <a:schemeClr val="dk1"/>
              </a:buClr>
              <a:buSzPts val="1100"/>
              <a:buFont typeface="Arial"/>
              <a:buNone/>
            </a:pPr>
            <a:r>
              <a:rPr b="1" lang="pt-BR" sz="1200">
                <a:solidFill>
                  <a:srgbClr val="222222"/>
                </a:solidFill>
                <a:latin typeface="Open Sans"/>
                <a:ea typeface="Open Sans"/>
                <a:cs typeface="Open Sans"/>
                <a:sym typeface="Open Sans"/>
              </a:rPr>
              <a:t>&lt;title&gt; Sobre este plano &lt;/title&gt;</a:t>
            </a:r>
            <a:endParaRPr b="1" sz="1200">
              <a:solidFill>
                <a:srgbClr val="222222"/>
              </a:solidFill>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rPr lang="pt-BR" sz="1000">
                <a:solidFill>
                  <a:srgbClr val="222222"/>
                </a:solidFill>
                <a:latin typeface="Open Sans"/>
                <a:ea typeface="Open Sans"/>
                <a:cs typeface="Open Sans"/>
                <a:sym typeface="Open Sans"/>
              </a:rPr>
              <a:t>Este slide não deve ser apresentado para os alunos, ele apenas resume o conteúdo da aula para que você, professor, possa se planejar.</a:t>
            </a:r>
            <a:endParaRPr sz="1000">
              <a:solidFill>
                <a:srgbClr val="222222"/>
              </a:solidFill>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t/>
            </a:r>
            <a:endParaRPr sz="1000">
              <a:solidFill>
                <a:srgbClr val="222222"/>
              </a:solidFill>
              <a:latin typeface="Open Sans"/>
              <a:ea typeface="Open Sans"/>
              <a:cs typeface="Open Sans"/>
              <a:sym typeface="Open Sans"/>
            </a:endParaRPr>
          </a:p>
          <a:p>
            <a:pPr algn="just" indent="0" lvl="0" marL="0" rtl="0">
              <a:lnSpc>
                <a:spcPct val="115000"/>
              </a:lnSpc>
              <a:spcBef>
                <a:spcPts val="0"/>
              </a:spcBef>
              <a:spcAft>
                <a:spcPts val="0"/>
              </a:spcAft>
              <a:buClr>
                <a:schemeClr val="dk1"/>
              </a:buClr>
              <a:buSzPts val="1100"/>
              <a:buFont typeface="Arial"/>
              <a:buNone/>
            </a:pPr>
            <a:r>
              <a:rPr b="1" lang="pt-BR" sz="1000">
                <a:solidFill>
                  <a:schemeClr val="dk1"/>
                </a:solidFill>
                <a:latin typeface="Open Sans"/>
                <a:ea typeface="Open Sans"/>
                <a:cs typeface="Open Sans"/>
                <a:sym typeface="Open Sans"/>
              </a:rPr>
              <a:t>Sobre esta aula</a:t>
            </a:r>
            <a:r>
              <a:rPr lang="pt-BR" sz="1000">
                <a:solidFill>
                  <a:schemeClr val="dk1"/>
                </a:solidFill>
                <a:latin typeface="Open Sans"/>
                <a:ea typeface="Open Sans"/>
                <a:cs typeface="Open Sans"/>
                <a:sym typeface="Open Sans"/>
              </a:rPr>
              <a:t>:  Esta é primeira aula de uma sequência de 15 planos de aula com foco no gênero carta pessoal e de reclamação, no campo de atuação da vida cotidiana e vida pública. A aula faz parte do módulo Leitura/escuta (compartilhada e autônoma)</a:t>
            </a:r>
            <a:br>
              <a:rPr lang="pt-BR" sz="1000">
                <a:solidFill>
                  <a:schemeClr val="dk1"/>
                </a:solidFill>
                <a:latin typeface="Open Sans"/>
                <a:ea typeface="Open Sans"/>
                <a:cs typeface="Open Sans"/>
                <a:sym typeface="Open Sans"/>
              </a:rPr>
            </a:br>
            <a:endParaRPr sz="1000">
              <a:solidFill>
                <a:schemeClr val="dk1"/>
              </a:solidFill>
              <a:latin typeface="Open Sans"/>
              <a:ea typeface="Open Sans"/>
              <a:cs typeface="Open Sans"/>
              <a:sym typeface="Open Sans"/>
            </a:endParaRPr>
          </a:p>
          <a:p>
            <a:pPr algn="just" indent="0" lvl="0" marL="0" rtl="0">
              <a:lnSpc>
                <a:spcPct val="115000"/>
              </a:lnSpc>
              <a:spcBef>
                <a:spcPts val="0"/>
              </a:spcBef>
              <a:spcAft>
                <a:spcPts val="0"/>
              </a:spcAft>
              <a:buClr>
                <a:schemeClr val="dk1"/>
              </a:buClr>
              <a:buSzPts val="1100"/>
              <a:buFont typeface="Arial"/>
              <a:buNone/>
            </a:pPr>
            <a:r>
              <a:rPr b="1" lang="pt-BR" sz="1000">
                <a:solidFill>
                  <a:schemeClr val="dk1"/>
                </a:solidFill>
                <a:latin typeface="Open Sans"/>
                <a:ea typeface="Open Sans"/>
                <a:cs typeface="Open Sans"/>
                <a:sym typeface="Open Sans"/>
              </a:rPr>
              <a:t>Materiais necessários</a:t>
            </a:r>
            <a:r>
              <a:rPr lang="pt-BR" sz="1000">
                <a:solidFill>
                  <a:schemeClr val="dk1"/>
                </a:solidFill>
                <a:latin typeface="Open Sans"/>
                <a:ea typeface="Open Sans"/>
                <a:cs typeface="Open Sans"/>
                <a:sym typeface="Open Sans"/>
              </a:rPr>
              <a:t>: materiais complementares a serem impressos. Acesse-os aqui: </a:t>
            </a:r>
            <a:r>
              <a:rPr lang="pt-BR" sz="1000" u="sng">
                <a:solidFill>
                  <a:schemeClr val="hlink"/>
                </a:solidFill>
                <a:latin typeface="Open Sans"/>
                <a:ea typeface="Open Sans"/>
                <a:cs typeface="Open Sans"/>
                <a:sym typeface="Open Sans"/>
                <a:hlinkClick r:id="rId2"/>
              </a:rPr>
              <a:t>Cartas para impressão</a:t>
            </a:r>
            <a:r>
              <a:rPr i="1" lang="pt-BR" sz="1000">
                <a:solidFill>
                  <a:schemeClr val="dk1"/>
                </a:solidFill>
                <a:latin typeface="Open Sans"/>
                <a:ea typeface="Open Sans"/>
                <a:cs typeface="Open Sans"/>
                <a:sym typeface="Open Sans"/>
              </a:rPr>
              <a:t>  e </a:t>
            </a:r>
            <a:r>
              <a:rPr lang="pt-BR" sz="1000" u="sng">
                <a:solidFill>
                  <a:schemeClr val="hlink"/>
                </a:solidFill>
                <a:latin typeface="Open Sans"/>
                <a:ea typeface="Open Sans"/>
                <a:cs typeface="Open Sans"/>
                <a:sym typeface="Open Sans"/>
                <a:hlinkClick r:id="rId3"/>
              </a:rPr>
              <a:t>Esquema das Cartas</a:t>
            </a:r>
            <a:endParaRPr sz="1000">
              <a:solidFill>
                <a:schemeClr val="dk1"/>
              </a:solidFill>
              <a:latin typeface="Open Sans"/>
              <a:ea typeface="Open Sans"/>
              <a:cs typeface="Open Sans"/>
              <a:sym typeface="Open Sans"/>
            </a:endParaRPr>
          </a:p>
          <a:p>
            <a:pPr algn="just" indent="0" lvl="0" marL="0" rtl="0">
              <a:lnSpc>
                <a:spcPct val="115000"/>
              </a:lnSpc>
              <a:spcBef>
                <a:spcPts val="0"/>
              </a:spcBef>
              <a:spcAft>
                <a:spcPts val="0"/>
              </a:spcAft>
              <a:buClr>
                <a:schemeClr val="dk1"/>
              </a:buClr>
              <a:buSzPts val="1100"/>
              <a:buFont typeface="Arial"/>
              <a:buNone/>
            </a:pPr>
            <a:r>
              <a:t/>
            </a:r>
            <a:endParaRPr sz="1000">
              <a:solidFill>
                <a:schemeClr val="dk1"/>
              </a:solidFill>
              <a:latin typeface="Open Sans"/>
              <a:ea typeface="Open Sans"/>
              <a:cs typeface="Open Sans"/>
              <a:sym typeface="Open Sans"/>
            </a:endParaRPr>
          </a:p>
          <a:p>
            <a:pPr algn="just" indent="0" lvl="0" marL="0" rtl="0">
              <a:lnSpc>
                <a:spcPct val="115000"/>
              </a:lnSpc>
              <a:spcBef>
                <a:spcPts val="0"/>
              </a:spcBef>
              <a:spcAft>
                <a:spcPts val="0"/>
              </a:spcAft>
              <a:buClr>
                <a:schemeClr val="dk1"/>
              </a:buClr>
              <a:buSzPts val="1100"/>
              <a:buFont typeface="Arial"/>
              <a:buNone/>
            </a:pPr>
            <a:r>
              <a:rPr b="1" lang="pt-BR" sz="1000">
                <a:solidFill>
                  <a:schemeClr val="dk1"/>
                </a:solidFill>
                <a:latin typeface="Open Sans"/>
                <a:ea typeface="Open Sans"/>
                <a:cs typeface="Open Sans"/>
                <a:sym typeface="Open Sans"/>
              </a:rPr>
              <a:t>Informações sobre o gênero:</a:t>
            </a:r>
            <a:r>
              <a:rPr lang="pt-BR" sz="1000">
                <a:solidFill>
                  <a:schemeClr val="dk1"/>
                </a:solidFill>
                <a:latin typeface="Open Sans"/>
                <a:ea typeface="Open Sans"/>
                <a:cs typeface="Open Sans"/>
                <a:sym typeface="Open Sans"/>
              </a:rPr>
              <a:t> </a:t>
            </a:r>
            <a:r>
              <a:rPr lang="pt-BR" sz="1000">
                <a:solidFill>
                  <a:schemeClr val="dk1"/>
                </a:solidFill>
                <a:highlight>
                  <a:srgbClr val="FFFFFF"/>
                </a:highlight>
                <a:latin typeface="Open Sans"/>
                <a:ea typeface="Open Sans"/>
                <a:cs typeface="Open Sans"/>
                <a:sym typeface="Open Sans"/>
              </a:rPr>
              <a:t>É inegável o prazer que podemos sentir com o recebimento de uma carta física ou com a espera por uma resposta de alguém com quem nos correspondemos. A troca de cartas entre remetente e destinatário é uma forma antiga, mas eficaz de comunicação. Atualmente ela vem perdendo seu espaço para a troca de emails de e mensagens por celular, o que permite uma interação comunicativa quase em tempo real.  A carta é um gênero que pode cumprir com diferentes funções sociais, entretanto,  neste conjunto de aulas, priorizamos as cartas e e-mails de reclamação, </a:t>
            </a:r>
            <a:r>
              <a:rPr lang="pt-BR" sz="1000">
                <a:solidFill>
                  <a:schemeClr val="dk1"/>
                </a:solidFill>
                <a:highlight>
                  <a:schemeClr val="lt1"/>
                </a:highlight>
                <a:latin typeface="Open Sans"/>
                <a:ea typeface="Open Sans"/>
                <a:cs typeface="Open Sans"/>
                <a:sym typeface="Open Sans"/>
              </a:rPr>
              <a:t>reivindicação e de solicitação</a:t>
            </a:r>
            <a:r>
              <a:rPr lang="pt-BR" sz="1000">
                <a:solidFill>
                  <a:schemeClr val="dk1"/>
                </a:solidFill>
                <a:highlight>
                  <a:srgbClr val="FFFFFF"/>
                </a:highlight>
                <a:latin typeface="Open Sans"/>
                <a:ea typeface="Open Sans"/>
                <a:cs typeface="Open Sans"/>
                <a:sym typeface="Open Sans"/>
              </a:rPr>
              <a:t>. Cartas como essas fazem parte da vida cotidiana e oportunizam ao autor o uso de tal forma de comunicação como meio de exercício de sua cidadania. É possível no entanto que essas cartas ganhem muito mais força ao serem enviadas para publicação em diferentes mídias (jornais, revistas, televisão e internet), expondo dessa forma o problema para a sociedade e cobrando, sob a vista de muitos, os responsáveis pelo problema. Nesse caso, o gênero passa a pertencer ao campo da vida pública. É possível que em uma mesma edição, de um jornal, por exemplo, venha publicada a carta de reclamação (editada) e a resposta do responsável, demonstrando desse modo que o envio da carta original e  a cobrança da resposta foi realizada anteriormente à publicação do jornal.</a:t>
            </a:r>
            <a:r>
              <a:rPr b="1" lang="pt-BR" sz="950">
                <a:solidFill>
                  <a:srgbClr val="222222"/>
                </a:solidFill>
                <a:highlight>
                  <a:srgbClr val="FFFFFF"/>
                </a:highlight>
              </a:rPr>
              <a:t> </a:t>
            </a:r>
            <a:endParaRPr sz="1000">
              <a:solidFill>
                <a:schemeClr val="dk1"/>
              </a:solidFill>
              <a:latin typeface="Open Sans"/>
              <a:ea typeface="Open Sans"/>
              <a:cs typeface="Open Sans"/>
              <a:sym typeface="Open Sans"/>
            </a:endParaRPr>
          </a:p>
          <a:p>
            <a:pPr algn="just" indent="0" lvl="0" marL="0" rtl="0">
              <a:lnSpc>
                <a:spcPct val="115000"/>
              </a:lnSpc>
              <a:spcBef>
                <a:spcPts val="0"/>
              </a:spcBef>
              <a:spcAft>
                <a:spcPts val="0"/>
              </a:spcAft>
              <a:buClr>
                <a:schemeClr val="dk1"/>
              </a:buClr>
              <a:buSzPts val="1100"/>
              <a:buFont typeface="Arial"/>
              <a:buNone/>
            </a:pPr>
            <a:r>
              <a:t/>
            </a:r>
            <a:endParaRPr b="1" sz="1000">
              <a:solidFill>
                <a:schemeClr val="dk1"/>
              </a:solidFill>
              <a:latin typeface="Open Sans"/>
              <a:ea typeface="Open Sans"/>
              <a:cs typeface="Open Sans"/>
              <a:sym typeface="Open Sans"/>
            </a:endParaRPr>
          </a:p>
          <a:p>
            <a:pPr algn="just" indent="0" lvl="0" marL="0" rtl="0">
              <a:lnSpc>
                <a:spcPct val="115000"/>
              </a:lnSpc>
              <a:spcBef>
                <a:spcPts val="0"/>
              </a:spcBef>
              <a:spcAft>
                <a:spcPts val="0"/>
              </a:spcAft>
              <a:buClr>
                <a:schemeClr val="dk1"/>
              </a:buClr>
              <a:buSzPts val="1100"/>
              <a:buFont typeface="Arial"/>
              <a:buNone/>
            </a:pPr>
            <a:r>
              <a:rPr b="1" lang="pt-BR" sz="1000">
                <a:solidFill>
                  <a:schemeClr val="dk1"/>
                </a:solidFill>
                <a:latin typeface="Open Sans"/>
                <a:ea typeface="Open Sans"/>
                <a:cs typeface="Open Sans"/>
                <a:sym typeface="Open Sans"/>
              </a:rPr>
              <a:t>Dificuldades antecipadas</a:t>
            </a:r>
            <a:r>
              <a:rPr lang="pt-BR" sz="1000">
                <a:solidFill>
                  <a:schemeClr val="dk1"/>
                </a:solidFill>
                <a:latin typeface="Open Sans"/>
                <a:ea typeface="Open Sans"/>
                <a:cs typeface="Open Sans"/>
                <a:sym typeface="Open Sans"/>
              </a:rPr>
              <a:t>:</a:t>
            </a:r>
            <a:r>
              <a:rPr lang="pt-BR" sz="1000">
                <a:solidFill>
                  <a:schemeClr val="dk1"/>
                </a:solidFill>
                <a:latin typeface="Open Sans"/>
                <a:ea typeface="Open Sans"/>
                <a:cs typeface="Open Sans"/>
                <a:sym typeface="Open Sans"/>
              </a:rPr>
              <a:t> Em atividades de leitura em voz alta para um público, como as aqui propostas,  a timidez e falta de domínio do código escrito podem se constituir como dificultadores. Isso pode ocorrer pela falta de oportunidades em realizar atividades nas quais essa leitura possa ser feita de forma mais descontraída ou pela pouca experiência dos alunos com a leitura. Outra dificuldade diz respeito à identificação dos argumentos que compõem o texto persuasivo de uma carta de reclamação. Muitos alunos podem encontrar os argumentos intuitivamente nos textos sem refletir sobre o que são realmente. Já outros, apesar de utilizarem cotidianamente argumentos em suas relações diárias, podem apresentar dificuldades em saber o que são e onde se encontram no texto. Talvez nunca tenham refletido sobre isso. Especificamente em relação à coesão textual e a sua importância para a recuperação da relação entre as partes do texto, a limitação do arcabouço vocabular dos alunos pode trazer dificuldades em reconhecer o uso de sinônimos e de pronomes utilizados com essa função. </a:t>
            </a:r>
            <a:endParaRPr sz="1000">
              <a:solidFill>
                <a:schemeClr val="dk1"/>
              </a:solidFill>
              <a:latin typeface="Open Sans"/>
              <a:ea typeface="Open Sans"/>
              <a:cs typeface="Open Sans"/>
              <a:sym typeface="Open Sans"/>
            </a:endParaRPr>
          </a:p>
          <a:p>
            <a:pPr algn="just" indent="0" lvl="0" marL="0" rtl="0">
              <a:lnSpc>
                <a:spcPct val="115000"/>
              </a:lnSpc>
              <a:spcBef>
                <a:spcPts val="0"/>
              </a:spcBef>
              <a:spcAft>
                <a:spcPts val="0"/>
              </a:spcAft>
              <a:buClr>
                <a:schemeClr val="dk1"/>
              </a:buClr>
              <a:buSzPts val="1100"/>
              <a:buFont typeface="Arial"/>
              <a:buNone/>
            </a:pPr>
            <a:r>
              <a:t/>
            </a:r>
            <a:endParaRPr sz="1000">
              <a:solidFill>
                <a:schemeClr val="dk1"/>
              </a:solidFill>
              <a:latin typeface="Open Sans"/>
              <a:ea typeface="Open Sans"/>
              <a:cs typeface="Open Sans"/>
              <a:sym typeface="Open Sans"/>
            </a:endParaRPr>
          </a:p>
          <a:p>
            <a:pPr algn="just" indent="0" lvl="0" marL="0" rtl="0">
              <a:lnSpc>
                <a:spcPct val="115000"/>
              </a:lnSpc>
              <a:spcBef>
                <a:spcPts val="0"/>
              </a:spcBef>
              <a:spcAft>
                <a:spcPts val="0"/>
              </a:spcAft>
              <a:buClr>
                <a:schemeClr val="dk1"/>
              </a:buClr>
              <a:buSzPts val="1100"/>
              <a:buFont typeface="Arial"/>
              <a:buNone/>
            </a:pPr>
            <a:r>
              <a:rPr b="1" lang="pt-BR" sz="1000">
                <a:solidFill>
                  <a:schemeClr val="dk1"/>
                </a:solidFill>
                <a:latin typeface="Open Sans"/>
                <a:ea typeface="Open Sans"/>
                <a:cs typeface="Open Sans"/>
                <a:sym typeface="Open Sans"/>
              </a:rPr>
              <a:t>Referências sobre o assunto</a:t>
            </a:r>
            <a:r>
              <a:rPr lang="pt-BR" sz="1000">
                <a:solidFill>
                  <a:schemeClr val="dk1"/>
                </a:solidFill>
                <a:latin typeface="Open Sans"/>
                <a:ea typeface="Open Sans"/>
                <a:cs typeface="Open Sans"/>
                <a:sym typeface="Open Sans"/>
              </a:rPr>
              <a:t>: </a:t>
            </a:r>
            <a:endParaRPr sz="10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rPr lang="pt-BR" sz="1000">
                <a:solidFill>
                  <a:schemeClr val="dk1"/>
                </a:solidFill>
                <a:latin typeface="Open Sans"/>
                <a:ea typeface="Open Sans"/>
                <a:cs typeface="Open Sans"/>
                <a:sym typeface="Open Sans"/>
              </a:rPr>
              <a:t>AVANÇO, Terezinha Braido.</a:t>
            </a:r>
            <a:r>
              <a:rPr b="1" lang="pt-BR" sz="1000">
                <a:solidFill>
                  <a:schemeClr val="dk1"/>
                </a:solidFill>
                <a:latin typeface="Open Sans"/>
                <a:ea typeface="Open Sans"/>
                <a:cs typeface="Open Sans"/>
                <a:sym typeface="Open Sans"/>
              </a:rPr>
              <a:t> Gêneros epistolares: Estratégias de leitura para o gênero carta</a:t>
            </a:r>
            <a:r>
              <a:rPr lang="pt-BR" sz="1000">
                <a:solidFill>
                  <a:schemeClr val="dk1"/>
                </a:solidFill>
                <a:latin typeface="Open Sans"/>
                <a:ea typeface="Open Sans"/>
                <a:cs typeface="Open Sans"/>
                <a:sym typeface="Open Sans"/>
              </a:rPr>
              <a:t>.  In: Os desafios da escola pública Paranaense na perspectiva do professor. Cadernos PDE. Paraná, 2013. Disponível em: &lt;</a:t>
            </a:r>
            <a:r>
              <a:rPr lang="pt-BR" sz="1000" u="sng">
                <a:solidFill>
                  <a:schemeClr val="accent5"/>
                </a:solidFill>
                <a:latin typeface="Open Sans"/>
                <a:ea typeface="Open Sans"/>
                <a:cs typeface="Open Sans"/>
                <a:sym typeface="Open Sans"/>
                <a:hlinkClick r:id="rId4"/>
              </a:rPr>
              <a:t>http://www.diaadiaeducacao.pr.gov.br/portals/cadernospde/pdebusca/producoes_pde/2013/2013_uem_port_pdp_terezinha_braido_avanco.pdf</a:t>
            </a:r>
            <a:r>
              <a:rPr lang="pt-BR" sz="1000">
                <a:solidFill>
                  <a:schemeClr val="dk1"/>
                </a:solidFill>
                <a:latin typeface="Open Sans"/>
                <a:ea typeface="Open Sans"/>
                <a:cs typeface="Open Sans"/>
                <a:sym typeface="Open Sans"/>
              </a:rPr>
              <a:t>&gt;. </a:t>
            </a:r>
            <a:endParaRPr sz="1000">
              <a:solidFill>
                <a:schemeClr val="dk1"/>
              </a:solidFill>
              <a:latin typeface="Open Sans"/>
              <a:ea typeface="Open Sans"/>
              <a:cs typeface="Open Sans"/>
              <a:sym typeface="Open Sans"/>
            </a:endParaRPr>
          </a:p>
          <a:p>
            <a:pPr algn="just" indent="0" lvl="0" marL="0" rtl="0">
              <a:lnSpc>
                <a:spcPct val="115000"/>
              </a:lnSpc>
              <a:spcBef>
                <a:spcPts val="0"/>
              </a:spcBef>
              <a:spcAft>
                <a:spcPts val="0"/>
              </a:spcAft>
              <a:buClr>
                <a:schemeClr val="dk1"/>
              </a:buClr>
              <a:buSzPts val="1100"/>
              <a:buFont typeface="Arial"/>
              <a:buNone/>
            </a:pPr>
            <a:r>
              <a:rPr lang="pt-BR" sz="1000">
                <a:solidFill>
                  <a:schemeClr val="dk1"/>
                </a:solidFill>
                <a:latin typeface="Open Sans"/>
                <a:ea typeface="Open Sans"/>
                <a:cs typeface="Open Sans"/>
                <a:sym typeface="Open Sans"/>
              </a:rPr>
              <a:t>MENEZES, Overlac. </a:t>
            </a:r>
            <a:r>
              <a:rPr b="1" lang="pt-BR" sz="1000">
                <a:solidFill>
                  <a:schemeClr val="dk1"/>
                </a:solidFill>
                <a:latin typeface="Open Sans"/>
                <a:ea typeface="Open Sans"/>
                <a:cs typeface="Open Sans"/>
                <a:sym typeface="Open Sans"/>
              </a:rPr>
              <a:t>Cartas: simples mensagem, documento ou gênero literário?.</a:t>
            </a:r>
            <a:r>
              <a:rPr lang="pt-BR" sz="1000">
                <a:solidFill>
                  <a:schemeClr val="dk1"/>
                </a:solidFill>
                <a:latin typeface="Open Sans"/>
                <a:ea typeface="Open Sans"/>
                <a:cs typeface="Open Sans"/>
                <a:sym typeface="Open Sans"/>
              </a:rPr>
              <a:t> São Paulo: Marco Zero, 2005.</a:t>
            </a:r>
            <a:endParaRPr sz="1000">
              <a:solidFill>
                <a:schemeClr val="dk1"/>
              </a:solidFill>
              <a:latin typeface="Open Sans"/>
              <a:ea typeface="Open Sans"/>
              <a:cs typeface="Open Sans"/>
              <a:sym typeface="Open Sans"/>
            </a:endParaRPr>
          </a:p>
          <a:p>
            <a:pPr algn="just" indent="0" lvl="0" marL="0" rtl="0">
              <a:lnSpc>
                <a:spcPct val="115000"/>
              </a:lnSpc>
              <a:spcBef>
                <a:spcPts val="0"/>
              </a:spcBef>
              <a:spcAft>
                <a:spcPts val="0"/>
              </a:spcAft>
              <a:buClr>
                <a:schemeClr val="dk1"/>
              </a:buClr>
              <a:buSzPts val="1100"/>
              <a:buFont typeface="Arial"/>
              <a:buNone/>
            </a:pPr>
            <a:r>
              <a:rPr lang="pt-BR" sz="1000">
                <a:solidFill>
                  <a:schemeClr val="dk1"/>
                </a:solidFill>
                <a:latin typeface="Open Sans"/>
                <a:ea typeface="Open Sans"/>
                <a:cs typeface="Open Sans"/>
                <a:sym typeface="Open Sans"/>
              </a:rPr>
              <a:t>SILVA, Maria Emília Lins. </a:t>
            </a:r>
            <a:r>
              <a:rPr b="1" lang="pt-BR" sz="1000">
                <a:solidFill>
                  <a:schemeClr val="dk1"/>
                </a:solidFill>
                <a:latin typeface="Open Sans"/>
                <a:ea typeface="Open Sans"/>
                <a:cs typeface="Open Sans"/>
                <a:sym typeface="Open Sans"/>
              </a:rPr>
              <a:t>Criando oportunidades significativas de leitura e produção de cartas</a:t>
            </a:r>
            <a:r>
              <a:rPr lang="pt-BR" sz="1000">
                <a:solidFill>
                  <a:schemeClr val="dk1"/>
                </a:solidFill>
                <a:latin typeface="Open Sans"/>
                <a:ea typeface="Open Sans"/>
                <a:cs typeface="Open Sans"/>
                <a:sym typeface="Open Sans"/>
              </a:rPr>
              <a:t>. In: BRANDÃO, Ana Carolina Perrusi; ROSA, Ester Calland de Souza (orgs). Leitura e produção de textos na alfabetização. Belo Horizonte: Autêntica, 2005. P.113 - 126. Disponível em: &lt;</a:t>
            </a:r>
            <a:r>
              <a:rPr lang="pt-BR" sz="1000" u="sng">
                <a:solidFill>
                  <a:schemeClr val="hlink"/>
                </a:solidFill>
                <a:latin typeface="Open Sans"/>
                <a:ea typeface="Open Sans"/>
                <a:cs typeface="Open Sans"/>
                <a:sym typeface="Open Sans"/>
                <a:hlinkClick r:id="rId5"/>
              </a:rPr>
              <a:t>http://www.serdigital.com.br/gerenciador/clientes/ceel/arquivos/27.pdf</a:t>
            </a:r>
            <a:r>
              <a:rPr lang="pt-BR" sz="1000">
                <a:solidFill>
                  <a:schemeClr val="dk1"/>
                </a:solidFill>
                <a:latin typeface="Open Sans"/>
                <a:ea typeface="Open Sans"/>
                <a:cs typeface="Open Sans"/>
                <a:sym typeface="Open Sans"/>
              </a:rPr>
              <a:t> &gt;.</a:t>
            </a:r>
            <a:endParaRPr sz="1000">
              <a:solidFill>
                <a:schemeClr val="dk1"/>
              </a:solidFill>
              <a:latin typeface="Open Sans"/>
              <a:ea typeface="Open Sans"/>
              <a:cs typeface="Open Sans"/>
              <a:sym typeface="Open Sans"/>
            </a:endParaRPr>
          </a:p>
          <a:p>
            <a:pPr algn="l" indent="0" lvl="0" marL="0" rtl="0">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showMasterPhAnim="0" showMasterSp="0">
  <p:cSld>
    <p:spTree>
      <p:nvGrpSpPr>
        <p:cNvPr id="74" name="Shape 74"/>
        <p:cNvGrpSpPr/>
        <p:nvPr/>
      </p:nvGrpSpPr>
      <p:grpSpPr>
        <a:xfrm>
          <a:off x="0" y="0"/>
          <a:ext cx="0" cy="0"/>
          <a:chOff x="0" y="0"/>
          <a:chExt cx="0" cy="0"/>
        </a:xfrm>
      </p:grpSpPr>
      <p:sp>
        <p:nvSpPr>
          <p:cNvPr id="75" name="Google Shape;75;g3a6e4517fd_0_46: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a6e4517fd_0_46:notes"/>
          <p:cNvSpPr txBox="1"/>
          <p:nvPr>
            <p:ph idx="1" type="body"/>
          </p:nvPr>
        </p:nvSpPr>
        <p:spPr>
          <a:xfrm>
            <a:off x="685800" y="4343400"/>
            <a:ext cx="5486400" cy="4114800"/>
          </a:xfrm>
          <a:prstGeom prst="rect">
            <a:avLst/>
          </a:prstGeom>
        </p:spPr>
        <p:txBody>
          <a:bodyPr anchor="t" anchorCtr="0" bIns="91425" lIns="91425" rIns="91425" spcFirstLastPara="1" tIns="91425" wrap="square">
            <a:noAutofit/>
          </a:bodyPr>
          <a:lstStyle/>
          <a:p>
            <a:pPr algn="l" indent="0" lvl="0" marL="0" rtl="0">
              <a:lnSpc>
                <a:spcPct val="115000"/>
              </a:lnSpc>
              <a:spcBef>
                <a:spcPts val="0"/>
              </a:spcBef>
              <a:spcAft>
                <a:spcPts val="0"/>
              </a:spcAft>
              <a:buClr>
                <a:schemeClr val="dk1"/>
              </a:buClr>
              <a:buSzPts val="1100"/>
              <a:buFont typeface="Arial"/>
              <a:buNone/>
            </a:pPr>
            <a:r>
              <a:rPr b="1" lang="pt-BR" sz="1200">
                <a:solidFill>
                  <a:schemeClr val="dk1"/>
                </a:solidFill>
                <a:latin typeface="Open Sans"/>
                <a:ea typeface="Open Sans"/>
                <a:cs typeface="Open Sans"/>
                <a:sym typeface="Open Sans"/>
              </a:rPr>
              <a:t>&lt;title&gt; Título da aula &lt;/title&gt;</a:t>
            </a:r>
            <a:endParaRPr b="1" sz="12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rPr b="1" lang="pt-BR" sz="1000">
                <a:solidFill>
                  <a:schemeClr val="dk1"/>
                </a:solidFill>
                <a:latin typeface="Open Sans"/>
                <a:ea typeface="Open Sans"/>
                <a:cs typeface="Open Sans"/>
                <a:sym typeface="Open Sans"/>
              </a:rPr>
              <a:t>Tempo sugerido</a:t>
            </a:r>
            <a:r>
              <a:rPr lang="pt-BR" sz="1000">
                <a:solidFill>
                  <a:schemeClr val="dk1"/>
                </a:solidFill>
                <a:latin typeface="Open Sans"/>
                <a:ea typeface="Open Sans"/>
                <a:cs typeface="Open Sans"/>
                <a:sym typeface="Open Sans"/>
              </a:rPr>
              <a:t>: 2 minutos</a:t>
            </a:r>
            <a:endParaRPr sz="10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rPr b="1" lang="pt-BR" sz="1000">
                <a:solidFill>
                  <a:schemeClr val="dk1"/>
                </a:solidFill>
                <a:latin typeface="Open Sans"/>
                <a:ea typeface="Open Sans"/>
                <a:cs typeface="Open Sans"/>
                <a:sym typeface="Open Sans"/>
              </a:rPr>
              <a:t>Orientações:</a:t>
            </a:r>
            <a:endParaRPr b="1" sz="1000">
              <a:solidFill>
                <a:schemeClr val="dk1"/>
              </a:solidFill>
              <a:latin typeface="Open Sans"/>
              <a:ea typeface="Open Sans"/>
              <a:cs typeface="Open Sans"/>
              <a:sym typeface="Open Sans"/>
            </a:endParaRPr>
          </a:p>
          <a:p>
            <a:pPr algn="just"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Nessa aula</a:t>
            </a:r>
            <a:r>
              <a:rPr lang="pt-BR" sz="1000">
                <a:solidFill>
                  <a:schemeClr val="dk1"/>
                </a:solidFill>
                <a:latin typeface="Open Sans"/>
                <a:ea typeface="Open Sans"/>
                <a:cs typeface="Open Sans"/>
                <a:sym typeface="Open Sans"/>
              </a:rPr>
              <a:t> os alunos terão um contato mais aprofundado com o gênero carta pessoal de reclamação. Será o momento de perceber esse tipo de carta como um texto persuasivo, voltado para convencimento de autoridades responsáveis por solucionar uma queixa de consumidores ou cidadãos descontentes com um produto ou serviço que não atende aos seus anseios</a:t>
            </a:r>
            <a:r>
              <a:rPr lang="pt-BR" sz="1000">
                <a:solidFill>
                  <a:schemeClr val="dk1"/>
                </a:solidFill>
                <a:latin typeface="Open Sans"/>
                <a:ea typeface="Open Sans"/>
                <a:cs typeface="Open Sans"/>
                <a:sym typeface="Open Sans"/>
              </a:rPr>
              <a:t>.</a:t>
            </a:r>
            <a:endParaRPr sz="1000">
              <a:solidFill>
                <a:schemeClr val="dk1"/>
              </a:solidFill>
              <a:latin typeface="Open Sans"/>
              <a:ea typeface="Open Sans"/>
              <a:cs typeface="Open Sans"/>
              <a:sym typeface="Open Sans"/>
            </a:endParaRPr>
          </a:p>
          <a:p>
            <a:pPr algn="just"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A proposta é de que os alunos simulem uma rádio em que cartas de reclamação são lidas pelos locutores. </a:t>
            </a:r>
            <a:r>
              <a:rPr lang="pt-BR" sz="1000">
                <a:latin typeface="Open Sans"/>
                <a:ea typeface="Open Sans"/>
                <a:cs typeface="Open Sans"/>
                <a:sym typeface="Open Sans"/>
              </a:rPr>
              <a:t>Para dar mais vida a essa “encenação”,</a:t>
            </a:r>
            <a:r>
              <a:rPr lang="pt-BR" sz="1000">
                <a:solidFill>
                  <a:schemeClr val="dk1"/>
                </a:solidFill>
                <a:latin typeface="Open Sans"/>
                <a:ea typeface="Open Sans"/>
                <a:cs typeface="Open Sans"/>
                <a:sym typeface="Open Sans"/>
              </a:rPr>
              <a:t> prepare um cenário no qual os alunos possam se sentir em um estúdio de rádio. O professor pode colar caixas de ovos nas paredes simulando o isolamento acústico de um estúdio de rádio, pode disponibilizar microfones e caixas de som, se for possível.   </a:t>
            </a:r>
            <a:endParaRPr sz="1000">
              <a:solidFill>
                <a:schemeClr val="dk1"/>
              </a:solidFill>
              <a:latin typeface="Open Sans"/>
              <a:ea typeface="Open Sans"/>
              <a:cs typeface="Open Sans"/>
              <a:sym typeface="Open Sans"/>
            </a:endParaRPr>
          </a:p>
          <a:p>
            <a:pPr algn="just"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Leia o título e permita que os alunos teçam algumas antecipações sobre o tema da aula. </a:t>
            </a:r>
            <a:endParaRPr sz="10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showMasterPhAnim="0" showMasterSp="0">
  <p:cSld>
    <p:spTree>
      <p:nvGrpSpPr>
        <p:cNvPr id="79" name="Shape 79"/>
        <p:cNvGrpSpPr/>
        <p:nvPr/>
      </p:nvGrpSpPr>
      <p:grpSpPr>
        <a:xfrm>
          <a:off x="0" y="0"/>
          <a:ext cx="0" cy="0"/>
          <a:chOff x="0" y="0"/>
          <a:chExt cx="0" cy="0"/>
        </a:xfrm>
      </p:grpSpPr>
      <p:sp>
        <p:nvSpPr>
          <p:cNvPr id="80" name="Google Shape;80;g3a6e4517fd_0_42: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3a6e4517fd_0_42:notes"/>
          <p:cNvSpPr txBox="1"/>
          <p:nvPr>
            <p:ph idx="1" type="body"/>
          </p:nvPr>
        </p:nvSpPr>
        <p:spPr>
          <a:xfrm>
            <a:off x="685800" y="4343400"/>
            <a:ext cx="5486400" cy="4114800"/>
          </a:xfrm>
          <a:prstGeom prst="rect">
            <a:avLst/>
          </a:prstGeom>
        </p:spPr>
        <p:txBody>
          <a:bodyPr anchor="t" anchorCtr="0" bIns="91425" lIns="91425" rIns="91425" spcFirstLastPara="1" tIns="91425" wrap="square">
            <a:noAutofit/>
          </a:bodyPr>
          <a:lstStyle/>
          <a:p>
            <a:pPr algn="l" indent="0" lvl="0" marL="0" rtl="0">
              <a:lnSpc>
                <a:spcPct val="115000"/>
              </a:lnSpc>
              <a:spcBef>
                <a:spcPts val="0"/>
              </a:spcBef>
              <a:spcAft>
                <a:spcPts val="0"/>
              </a:spcAft>
              <a:buClr>
                <a:schemeClr val="dk1"/>
              </a:buClr>
              <a:buSzPts val="1100"/>
              <a:buFont typeface="Arial"/>
              <a:buNone/>
            </a:pPr>
            <a:r>
              <a:rPr b="1" lang="pt-BR" sz="1200">
                <a:solidFill>
                  <a:schemeClr val="dk1"/>
                </a:solidFill>
                <a:latin typeface="Open Sans"/>
                <a:ea typeface="Open Sans"/>
                <a:cs typeface="Open Sans"/>
                <a:sym typeface="Open Sans"/>
              </a:rPr>
              <a:t>&lt;title&gt; Introdução &lt;/title&gt;</a:t>
            </a:r>
            <a:endParaRPr b="1" sz="12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rPr b="1" lang="pt-BR" sz="1000">
                <a:solidFill>
                  <a:schemeClr val="dk1"/>
                </a:solidFill>
                <a:latin typeface="Open Sans"/>
                <a:ea typeface="Open Sans"/>
                <a:cs typeface="Open Sans"/>
                <a:sym typeface="Open Sans"/>
              </a:rPr>
              <a:t>Tempo sugerido</a:t>
            </a:r>
            <a:r>
              <a:rPr lang="pt-BR" sz="1000">
                <a:solidFill>
                  <a:schemeClr val="dk1"/>
                </a:solidFill>
                <a:latin typeface="Open Sans"/>
                <a:ea typeface="Open Sans"/>
                <a:cs typeface="Open Sans"/>
                <a:sym typeface="Open Sans"/>
              </a:rPr>
              <a:t>: 10 minutos </a:t>
            </a:r>
            <a:endParaRPr sz="10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rPr b="1" lang="pt-BR" sz="1000">
                <a:solidFill>
                  <a:schemeClr val="dk1"/>
                </a:solidFill>
                <a:latin typeface="Open Sans"/>
                <a:ea typeface="Open Sans"/>
                <a:cs typeface="Open Sans"/>
                <a:sym typeface="Open Sans"/>
              </a:rPr>
              <a:t>Orientações: </a:t>
            </a:r>
            <a:endParaRPr b="1"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SzPts val="1000"/>
              <a:buFont typeface="Open Sans"/>
              <a:buAutoNum type="arabicPeriod"/>
            </a:pPr>
            <a:r>
              <a:rPr lang="pt-BR" sz="1000">
                <a:latin typeface="Open Sans"/>
                <a:ea typeface="Open Sans"/>
                <a:cs typeface="Open Sans"/>
                <a:sym typeface="Open Sans"/>
              </a:rPr>
              <a:t>Antes de apresentar o Slide pergunte para os alunos se alguém já ouviu falar do Procon e se sabem para que serve esse órgão oficial. </a:t>
            </a:r>
            <a:endParaRPr sz="1000">
              <a:latin typeface="Open Sans"/>
              <a:ea typeface="Open Sans"/>
              <a:cs typeface="Open Sans"/>
              <a:sym typeface="Open Sans"/>
            </a:endParaRPr>
          </a:p>
          <a:p>
            <a:pPr algn="l" indent="-292100" lvl="0" marL="457200" rtl="0">
              <a:lnSpc>
                <a:spcPct val="115000"/>
              </a:lnSpc>
              <a:spcBef>
                <a:spcPts val="0"/>
              </a:spcBef>
              <a:spcAft>
                <a:spcPts val="0"/>
              </a:spcAft>
              <a:buSzPts val="1000"/>
              <a:buFont typeface="Open Sans"/>
              <a:buAutoNum type="arabicPeriod"/>
            </a:pPr>
            <a:r>
              <a:rPr lang="pt-BR" sz="1000">
                <a:latin typeface="Open Sans"/>
                <a:ea typeface="Open Sans"/>
                <a:cs typeface="Open Sans"/>
                <a:sym typeface="Open Sans"/>
              </a:rPr>
              <a:t>Esclareça que o Procon atua na proteção e defesa dos direitos do consumidor. Diga que </a:t>
            </a:r>
            <a:r>
              <a:rPr lang="pt-BR" sz="1000">
                <a:highlight>
                  <a:srgbClr val="FFFFFF"/>
                </a:highlight>
                <a:latin typeface="Open Sans"/>
                <a:ea typeface="Open Sans"/>
                <a:cs typeface="Open Sans"/>
                <a:sym typeface="Open Sans"/>
              </a:rPr>
              <a:t>esse órgão  tem como objetivos orientar, educar, proteger e defender os consumidores contra abusos praticados pelos fornecedores de produtos e serviços. </a:t>
            </a:r>
            <a:endParaRPr sz="1000">
              <a:highlight>
                <a:srgbClr val="FFFFFF"/>
              </a:highlight>
              <a:latin typeface="Open Sans"/>
              <a:ea typeface="Open Sans"/>
              <a:cs typeface="Open Sans"/>
              <a:sym typeface="Open Sans"/>
            </a:endParaRPr>
          </a:p>
          <a:p>
            <a:pPr algn="l" indent="-292100" lvl="0" marL="457200" rtl="0">
              <a:lnSpc>
                <a:spcPct val="115000"/>
              </a:lnSpc>
              <a:spcBef>
                <a:spcPts val="0"/>
              </a:spcBef>
              <a:spcAft>
                <a:spcPts val="0"/>
              </a:spcAft>
              <a:buSzPts val="1000"/>
              <a:buFont typeface="Open Sans"/>
              <a:buAutoNum type="arabicPeriod"/>
            </a:pPr>
            <a:r>
              <a:rPr lang="pt-BR" sz="1000">
                <a:highlight>
                  <a:srgbClr val="FFFFFF"/>
                </a:highlight>
                <a:latin typeface="Open Sans"/>
                <a:ea typeface="Open Sans"/>
                <a:cs typeface="Open Sans"/>
                <a:sym typeface="Open Sans"/>
              </a:rPr>
              <a:t>Diga que as reclamações podem ser realizadas pessoalmente nas agências de atendimento, pelo telefone (pesquise e apresente aos alunos o número de telefone do Procon de sua região), por carta (pesquise e apresente aos alunos o endereço do Procon de sua região) ou pela internet (verifique o endereço eletrônico do Procon de sua região). </a:t>
            </a:r>
            <a:endParaRPr sz="1000">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t/>
            </a:r>
            <a:endParaRPr/>
          </a:p>
        </p:txBody>
      </p:sp>
    </p:spTree>
  </p:cSld>
  <p:clrMapOvr>
    <a:masterClrMapping/>
  </p:clrMapOvr>
</p:notes>
</file>

<file path=ppt/notesSlides/notesSlide4.xml><?xml version="1.0" encoding="utf-8"?>
<p:notes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showMasterPhAnim="0" showMasterSp="0">
  <p:cSld>
    <p:spTree>
      <p:nvGrpSpPr>
        <p:cNvPr id="85" name="Shape 85"/>
        <p:cNvGrpSpPr/>
        <p:nvPr/>
      </p:nvGrpSpPr>
      <p:grpSpPr>
        <a:xfrm>
          <a:off x="0" y="0"/>
          <a:ext cx="0" cy="0"/>
          <a:chOff x="0" y="0"/>
          <a:chExt cx="0" cy="0"/>
        </a:xfrm>
      </p:grpSpPr>
      <p:sp>
        <p:nvSpPr>
          <p:cNvPr id="86" name="Google Shape;86;g3ed7b71484_1_1: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3ed7b71484_1_1:notes"/>
          <p:cNvSpPr txBox="1"/>
          <p:nvPr>
            <p:ph idx="1" type="body"/>
          </p:nvPr>
        </p:nvSpPr>
        <p:spPr>
          <a:xfrm>
            <a:off x="685800" y="4343400"/>
            <a:ext cx="5486400" cy="4114800"/>
          </a:xfrm>
          <a:prstGeom prst="rect">
            <a:avLst/>
          </a:prstGeom>
        </p:spPr>
        <p:txBody>
          <a:bodyPr anchor="t" anchorCtr="0" bIns="91425" lIns="91425" rIns="91425" spcFirstLastPara="1" tIns="91425" wrap="square">
            <a:noAutofit/>
          </a:bodyPr>
          <a:lstStyle/>
          <a:p>
            <a:pPr algn="l" indent="0" lvl="0" marL="0" rtl="0">
              <a:lnSpc>
                <a:spcPct val="115000"/>
              </a:lnSpc>
              <a:spcBef>
                <a:spcPts val="0"/>
              </a:spcBef>
              <a:spcAft>
                <a:spcPts val="0"/>
              </a:spcAft>
              <a:buClr>
                <a:schemeClr val="dk1"/>
              </a:buClr>
              <a:buSzPts val="1100"/>
              <a:buFont typeface="Arial"/>
              <a:buNone/>
            </a:pPr>
            <a:r>
              <a:rPr b="1" lang="pt-BR" sz="1200">
                <a:solidFill>
                  <a:schemeClr val="dk1"/>
                </a:solidFill>
                <a:latin typeface="Open Sans"/>
                <a:ea typeface="Open Sans"/>
                <a:cs typeface="Open Sans"/>
                <a:sym typeface="Open Sans"/>
              </a:rPr>
              <a:t>&lt;title&gt; Introdução &lt;/title&gt;</a:t>
            </a:r>
            <a:endParaRPr b="1" sz="12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t/>
            </a:r>
            <a:endParaRPr strike="sngStrike" sz="10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rPr lang="pt-BR" sz="1000">
                <a:solidFill>
                  <a:schemeClr val="dk1"/>
                </a:solidFill>
                <a:latin typeface="Open Sans"/>
                <a:ea typeface="Open Sans"/>
                <a:cs typeface="Open Sans"/>
                <a:sym typeface="Open Sans"/>
              </a:rPr>
              <a:t> </a:t>
            </a:r>
            <a:r>
              <a:rPr b="1" lang="pt-BR" sz="1000">
                <a:solidFill>
                  <a:schemeClr val="dk1"/>
                </a:solidFill>
                <a:latin typeface="Open Sans"/>
                <a:ea typeface="Open Sans"/>
                <a:cs typeface="Open Sans"/>
                <a:sym typeface="Open Sans"/>
              </a:rPr>
              <a:t>Orientações:</a:t>
            </a:r>
            <a:endParaRPr b="1"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Apresente o gráfico para os alunos. </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Permita que possam explorar as informações contidas ali.</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Esclareça que as informações dizem respeito ao período de 1 de janeiro de 2018 a 17 de agosto de 2018.</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Em seguida, conduza uma discussão curta realizando as seguintes perguntas:</a:t>
            </a:r>
            <a:endParaRPr sz="1000">
              <a:solidFill>
                <a:schemeClr val="dk1"/>
              </a:solidFill>
              <a:latin typeface="Open Sans"/>
              <a:ea typeface="Open Sans"/>
              <a:cs typeface="Open Sans"/>
              <a:sym typeface="Open Sans"/>
            </a:endParaRPr>
          </a:p>
          <a:p>
            <a:pPr algn="l" indent="-292100" lvl="0" marL="914400" rtl="0">
              <a:lnSpc>
                <a:spcPct val="115000"/>
              </a:lnSpc>
              <a:spcBef>
                <a:spcPts val="0"/>
              </a:spcBef>
              <a:spcAft>
                <a:spcPts val="0"/>
              </a:spcAft>
              <a:buClr>
                <a:schemeClr val="dk1"/>
              </a:buClr>
              <a:buSzPts val="1000"/>
              <a:buChar char="●"/>
            </a:pPr>
            <a:r>
              <a:rPr lang="pt-BR" sz="1000">
                <a:solidFill>
                  <a:schemeClr val="dk1"/>
                </a:solidFill>
                <a:latin typeface="Open Sans"/>
                <a:ea typeface="Open Sans"/>
                <a:cs typeface="Open Sans"/>
                <a:sym typeface="Open Sans"/>
              </a:rPr>
              <a:t>Você já presenciou alguém de sua família escrevendo, fazendo uma ligação ou mesmo indo pessoalmente reclamar de algo?</a:t>
            </a:r>
            <a:endParaRPr sz="1000">
              <a:solidFill>
                <a:schemeClr val="dk1"/>
              </a:solidFill>
              <a:latin typeface="Open Sans"/>
              <a:ea typeface="Open Sans"/>
              <a:cs typeface="Open Sans"/>
              <a:sym typeface="Open Sans"/>
            </a:endParaRPr>
          </a:p>
          <a:p>
            <a:pPr algn="l" indent="-292100" lvl="0" marL="914400" rtl="0">
              <a:lnSpc>
                <a:spcPct val="115000"/>
              </a:lnSpc>
              <a:spcBef>
                <a:spcPts val="0"/>
              </a:spcBef>
              <a:spcAft>
                <a:spcPts val="0"/>
              </a:spcAft>
              <a:buClr>
                <a:schemeClr val="dk1"/>
              </a:buClr>
              <a:buSzPts val="1000"/>
              <a:buChar char="●"/>
            </a:pPr>
            <a:r>
              <a:rPr lang="pt-BR" sz="1000">
                <a:solidFill>
                  <a:schemeClr val="dk1"/>
                </a:solidFill>
                <a:latin typeface="Open Sans"/>
                <a:ea typeface="Open Sans"/>
                <a:cs typeface="Open Sans"/>
                <a:sym typeface="Open Sans"/>
              </a:rPr>
              <a:t>Alguém de sua casa já registrou reclamação no Procon?</a:t>
            </a:r>
            <a:r>
              <a:rPr lang="pt-BR" sz="1000">
                <a:solidFill>
                  <a:schemeClr val="dk1"/>
                </a:solidFill>
                <a:latin typeface="Open Sans"/>
                <a:ea typeface="Open Sans"/>
                <a:cs typeface="Open Sans"/>
                <a:sym typeface="Open Sans"/>
              </a:rPr>
              <a:t> </a:t>
            </a:r>
            <a:endParaRPr sz="1000">
              <a:solidFill>
                <a:schemeClr val="dk1"/>
              </a:solidFill>
              <a:latin typeface="Open Sans"/>
              <a:ea typeface="Open Sans"/>
              <a:cs typeface="Open Sans"/>
              <a:sym typeface="Open Sans"/>
            </a:endParaRPr>
          </a:p>
          <a:p>
            <a:pPr algn="l" indent="-292100" lvl="0" marL="914400" rtl="0">
              <a:lnSpc>
                <a:spcPct val="115000"/>
              </a:lnSpc>
              <a:spcBef>
                <a:spcPts val="0"/>
              </a:spcBef>
              <a:spcAft>
                <a:spcPts val="0"/>
              </a:spcAft>
              <a:buClr>
                <a:schemeClr val="dk1"/>
              </a:buClr>
              <a:buSzPts val="1000"/>
              <a:buChar char="●"/>
            </a:pPr>
            <a:r>
              <a:rPr lang="pt-BR" sz="1000">
                <a:solidFill>
                  <a:schemeClr val="dk1"/>
                </a:solidFill>
                <a:latin typeface="Open Sans"/>
                <a:ea typeface="Open Sans"/>
                <a:cs typeface="Open Sans"/>
                <a:sym typeface="Open Sans"/>
              </a:rPr>
              <a:t>Segundo o gráfico, que tipo de serviço mais recebeu registros de reclamações no Procon de São Paulo no período considerado?</a:t>
            </a:r>
            <a:endParaRPr sz="1000">
              <a:solidFill>
                <a:schemeClr val="dk1"/>
              </a:solidFill>
              <a:latin typeface="Open Sans"/>
              <a:ea typeface="Open Sans"/>
              <a:cs typeface="Open Sans"/>
              <a:sym typeface="Open Sans"/>
            </a:endParaRPr>
          </a:p>
          <a:p>
            <a:pPr algn="l" indent="-292100" lvl="0" marL="914400" rtl="0">
              <a:lnSpc>
                <a:spcPct val="115000"/>
              </a:lnSpc>
              <a:spcBef>
                <a:spcPts val="0"/>
              </a:spcBef>
              <a:spcAft>
                <a:spcPts val="0"/>
              </a:spcAft>
              <a:buClr>
                <a:schemeClr val="dk1"/>
              </a:buClr>
              <a:buSzPts val="1000"/>
              <a:buChar char="●"/>
            </a:pPr>
            <a:r>
              <a:rPr lang="pt-BR" sz="1000">
                <a:solidFill>
                  <a:schemeClr val="dk1"/>
                </a:solidFill>
                <a:latin typeface="Open Sans"/>
                <a:ea typeface="Open Sans"/>
                <a:cs typeface="Open Sans"/>
                <a:sym typeface="Open Sans"/>
              </a:rPr>
              <a:t>Que tipos de reclamações vocês acham que as pessoas fizeram sobre os dez primeiro colocados no ranking do Procon-SP?</a:t>
            </a:r>
            <a:endParaRPr sz="1000">
              <a:solidFill>
                <a:schemeClr val="dk1"/>
              </a:solidFill>
              <a:latin typeface="Open Sans"/>
              <a:ea typeface="Open Sans"/>
              <a:cs typeface="Open Sans"/>
              <a:sym typeface="Open Sans"/>
            </a:endParaRPr>
          </a:p>
          <a:p>
            <a:pPr algn="l" indent="0" lvl="0" marL="685800" rtl="0">
              <a:lnSpc>
                <a:spcPct val="115000"/>
              </a:lnSpc>
              <a:spcBef>
                <a:spcPts val="0"/>
              </a:spcBef>
              <a:spcAft>
                <a:spcPts val="0"/>
              </a:spcAft>
              <a:buNone/>
            </a:pPr>
            <a:r>
              <a:t/>
            </a:r>
            <a:endParaRPr sz="10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None/>
            </a:pPr>
            <a:r>
              <a:rPr lang="pt-BR" sz="1000">
                <a:solidFill>
                  <a:schemeClr val="dk1"/>
                </a:solidFill>
                <a:latin typeface="Open Sans"/>
                <a:ea typeface="Open Sans"/>
                <a:cs typeface="Open Sans"/>
                <a:sym typeface="Open Sans"/>
              </a:rPr>
              <a:t>     5.	Espera-se que os alunos percebam que os serviços prestados por empresas de telefonia foram os mais citados nas reclamações dos consumidores. Em seguida, o tipo de serviço mais reclamado é o prestado pelos bancos. Perceba que os alunos podem dizer que as empresas de eletrodomésticos estão em segundo lugar no ranking de reclamação.</a:t>
            </a:r>
            <a:r>
              <a:rPr lang="pt-BR" sz="1000">
                <a:solidFill>
                  <a:schemeClr val="dk1"/>
                </a:solidFill>
                <a:latin typeface="Open Sans"/>
                <a:ea typeface="Open Sans"/>
                <a:cs typeface="Open Sans"/>
                <a:sym typeface="Open Sans"/>
              </a:rPr>
              <a:t> No entanto, essa é uma percepção enganosa, tendo em vista que, somando-se a quantidade de reclamações dos bancos citados, esse total ultrapassa o quantitativo de reclamações das lojas de eletrodomésticos. </a:t>
            </a:r>
            <a:endParaRPr sz="10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None/>
            </a:pPr>
            <a:r>
              <a:rPr lang="pt-BR" sz="1000">
                <a:solidFill>
                  <a:schemeClr val="dk1"/>
                </a:solidFill>
                <a:latin typeface="Open Sans"/>
                <a:ea typeface="Open Sans"/>
                <a:cs typeface="Open Sans"/>
                <a:sym typeface="Open Sans"/>
              </a:rPr>
              <a:t>     6.	Ajude os alunos a fazer a leitura do gráfico. Esteja atento à interpretações equivocadas quanto à comparação entre os tipos de serviços reclamados.</a:t>
            </a:r>
            <a:endParaRPr sz="10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None/>
            </a:pPr>
            <a:r>
              <a:rPr lang="pt-BR" sz="1000">
                <a:solidFill>
                  <a:schemeClr val="dk1"/>
                </a:solidFill>
                <a:latin typeface="Open Sans"/>
                <a:ea typeface="Open Sans"/>
                <a:cs typeface="Open Sans"/>
                <a:sym typeface="Open Sans"/>
              </a:rPr>
              <a:t>     7.	Em relação aos tipos de reclamações que os alunos acham que foram feitas sobre  as empresas apresentadas, eles podem, por exemplo, dizer que as empresas de telefone ligam exageradamente para os clientes oferecendo serviços, que cobram ligações não realizadas, etc. Sobre as lojas, podem citar a demora na entrega, defeitos nos aparelhos, etc. Sobre os bancos, podem lembrar da cobrança abusiva de juros, cobrança de serviços não prestados, etc. Sobre as empresas de TV por assinatura, podem citar a interrupção de sinal, a cobrança de serviços não prestados, etc. E sobre as empresas de energia elétrica, podem falar sobre a interrupção do serviço, sobre o corte de energia sem aviso prévio, etc.</a:t>
            </a:r>
            <a:endParaRPr sz="10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None/>
            </a:pPr>
            <a:r>
              <a:rPr lang="pt-BR" sz="1000">
                <a:solidFill>
                  <a:schemeClr val="dk1"/>
                </a:solidFill>
                <a:latin typeface="Open Sans"/>
                <a:ea typeface="Open Sans"/>
                <a:cs typeface="Open Sans"/>
                <a:sym typeface="Open Sans"/>
              </a:rPr>
              <a:t>No site do Procon-SP, disponível a seguir, o professor pode conferir alguns desses tipos de serviços apresentados pelos reclamantes.   </a:t>
            </a:r>
            <a:endParaRPr sz="1000">
              <a:solidFill>
                <a:schemeClr val="dk1"/>
              </a:solidFill>
              <a:latin typeface="Open Sans"/>
              <a:ea typeface="Open Sans"/>
              <a:cs typeface="Open Sans"/>
              <a:sym typeface="Open Sans"/>
            </a:endParaRPr>
          </a:p>
          <a:p>
            <a:pPr algn="l" indent="-228600" lvl="0" marL="914400" rtl="0">
              <a:lnSpc>
                <a:spcPct val="115000"/>
              </a:lnSpc>
              <a:spcBef>
                <a:spcPts val="0"/>
              </a:spcBef>
              <a:spcAft>
                <a:spcPts val="0"/>
              </a:spcAft>
              <a:buNone/>
            </a:pPr>
            <a:r>
              <a:t/>
            </a:r>
            <a:endParaRPr i="1" sz="10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rPr b="1" lang="pt-BR" sz="1000">
                <a:solidFill>
                  <a:schemeClr val="dk1"/>
                </a:solidFill>
                <a:latin typeface="Open Sans"/>
                <a:ea typeface="Open Sans"/>
                <a:cs typeface="Open Sans"/>
                <a:sym typeface="Open Sans"/>
              </a:rPr>
              <a:t>Materiais complementares</a:t>
            </a:r>
            <a:r>
              <a:rPr b="1" lang="pt-BR" sz="1000">
                <a:solidFill>
                  <a:schemeClr val="dk1"/>
                </a:solidFill>
                <a:latin typeface="Open Sans"/>
                <a:ea typeface="Open Sans"/>
                <a:cs typeface="Open Sans"/>
                <a:sym typeface="Open Sans"/>
              </a:rPr>
              <a:t>: </a:t>
            </a:r>
            <a:endParaRPr b="1" sz="10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rPr lang="pt-BR" sz="1000">
                <a:latin typeface="Open Sans"/>
                <a:ea typeface="Open Sans"/>
                <a:cs typeface="Open Sans"/>
                <a:sym typeface="Open Sans"/>
              </a:rPr>
              <a:t>Ranking de Atendimentos - PROCON-SP. Disponível em &lt;</a:t>
            </a:r>
            <a:r>
              <a:rPr lang="pt-BR" sz="1000" u="sng">
                <a:solidFill>
                  <a:schemeClr val="hlink"/>
                </a:solidFill>
                <a:latin typeface="Open Sans"/>
                <a:ea typeface="Open Sans"/>
                <a:cs typeface="Open Sans"/>
                <a:sym typeface="Open Sans"/>
                <a:hlinkClick r:id="rId2"/>
              </a:rPr>
              <a:t>http://sistemas.procon.sp.gov.br/rank_estadual/?m=rank_atend</a:t>
            </a:r>
            <a:r>
              <a:rPr lang="pt-BR" sz="1000">
                <a:latin typeface="Open Sans"/>
                <a:ea typeface="Open Sans"/>
                <a:cs typeface="Open Sans"/>
                <a:sym typeface="Open Sans"/>
              </a:rPr>
              <a:t>&gt; . Acesso em: 22 ago. 2018.</a:t>
            </a:r>
            <a:endParaRPr sz="1000">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t/>
            </a:r>
            <a:endParaRPr b="1" sz="1000">
              <a:solidFill>
                <a:schemeClr val="dk1"/>
              </a:solidFill>
              <a:latin typeface="Open Sans"/>
              <a:ea typeface="Open Sans"/>
              <a:cs typeface="Open Sans"/>
              <a:sym typeface="Open Sans"/>
            </a:endParaRPr>
          </a:p>
        </p:txBody>
      </p:sp>
    </p:spTree>
  </p:cSld>
  <p:clrMapOvr>
    <a:masterClrMapping/>
  </p:clrMapOvr>
</p:notes>
</file>

<file path=ppt/notesSlides/notesSlide5.xml><?xml version="1.0" encoding="utf-8"?>
<p:notes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showMasterPhAnim="0" showMasterSp="0">
  <p:cSld>
    <p:spTree>
      <p:nvGrpSpPr>
        <p:cNvPr id="91" name="Shape 91"/>
        <p:cNvGrpSpPr/>
        <p:nvPr/>
      </p:nvGrpSpPr>
      <p:grpSpPr>
        <a:xfrm>
          <a:off x="0" y="0"/>
          <a:ext cx="0" cy="0"/>
          <a:chOff x="0" y="0"/>
          <a:chExt cx="0" cy="0"/>
        </a:xfrm>
      </p:grpSpPr>
      <p:sp>
        <p:nvSpPr>
          <p:cNvPr id="92" name="Google Shape;92;g3a6e4517fd_0_34: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3a6e4517fd_0_34:notes"/>
          <p:cNvSpPr txBox="1"/>
          <p:nvPr>
            <p:ph idx="1" type="body"/>
          </p:nvPr>
        </p:nvSpPr>
        <p:spPr>
          <a:xfrm>
            <a:off x="685800" y="4343400"/>
            <a:ext cx="5486400" cy="4114800"/>
          </a:xfrm>
          <a:prstGeom prst="rect">
            <a:avLst/>
          </a:prstGeom>
        </p:spPr>
        <p:txBody>
          <a:bodyPr anchor="t" anchorCtr="0" bIns="91425" lIns="91425" rIns="91425" spcFirstLastPara="1" tIns="91425" wrap="square">
            <a:noAutofit/>
          </a:bodyPr>
          <a:lstStyle/>
          <a:p>
            <a:pPr algn="l" indent="0" lvl="0" marL="0" rtl="0">
              <a:lnSpc>
                <a:spcPct val="115000"/>
              </a:lnSpc>
              <a:spcBef>
                <a:spcPts val="0"/>
              </a:spcBef>
              <a:spcAft>
                <a:spcPts val="0"/>
              </a:spcAft>
              <a:buClr>
                <a:schemeClr val="dk1"/>
              </a:buClr>
              <a:buSzPts val="1100"/>
              <a:buFont typeface="Arial"/>
              <a:buNone/>
            </a:pPr>
            <a:r>
              <a:rPr b="1" lang="pt-BR" sz="1200">
                <a:solidFill>
                  <a:schemeClr val="dk1"/>
                </a:solidFill>
                <a:latin typeface="Open Sans"/>
                <a:ea typeface="Open Sans"/>
                <a:cs typeface="Open Sans"/>
                <a:sym typeface="Open Sans"/>
              </a:rPr>
              <a:t>&lt;title&gt; Desenvolvimento &lt;/title&gt;</a:t>
            </a:r>
            <a:endParaRPr b="1" sz="12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rPr b="1" lang="pt-BR" sz="1000">
                <a:solidFill>
                  <a:schemeClr val="dk1"/>
                </a:solidFill>
                <a:latin typeface="Open Sans"/>
                <a:ea typeface="Open Sans"/>
                <a:cs typeface="Open Sans"/>
                <a:sym typeface="Open Sans"/>
              </a:rPr>
              <a:t>Tempo sugerido</a:t>
            </a:r>
            <a:r>
              <a:rPr lang="pt-BR" sz="1000">
                <a:solidFill>
                  <a:schemeClr val="dk1"/>
                </a:solidFill>
                <a:latin typeface="Open Sans"/>
                <a:ea typeface="Open Sans"/>
                <a:cs typeface="Open Sans"/>
                <a:sym typeface="Open Sans"/>
              </a:rPr>
              <a:t>: 33 minutos</a:t>
            </a:r>
            <a:endParaRPr sz="10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rPr b="1" lang="pt-BR" sz="1000">
                <a:solidFill>
                  <a:schemeClr val="dk1"/>
                </a:solidFill>
                <a:latin typeface="Open Sans"/>
                <a:ea typeface="Open Sans"/>
                <a:cs typeface="Open Sans"/>
                <a:sym typeface="Open Sans"/>
              </a:rPr>
              <a:t>Orientações:</a:t>
            </a:r>
            <a:endParaRPr b="1"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Divida os alunos em 4 grupos. </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Faça cópias dos textos disponíveis nos materiais complementares e dos esquemas para serem preenchidos nos grupos. </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Entregue um texto para cada grupo e peça para fazerem uma leitura compartilhada. Na leitura compartilhada, cada pessoa do grupo lê um trecho da carta.</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Peça para lerem pelo menos duas vezes antes de começarem a descobrir as informações pedidas no slide.</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Perceba que existem dois pares de cartas parecidas. Cada par possui cartas com redações distintas propositalmente preparadas para que os alunos possam compará-las nas próximas etapas da aula. </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Uma questão delicada a ser trabalhada aqui diz respeito à identificação de argumentos utilizados para convencer a autoridade a solucionar o problema reclamado. Dê maior atenção a esse aspecto. Peça para os alunos pensarem naquilo que dizem quando querem, por exemplo, convencer a mãe sobre deixá-los brincar na rua ou a ir em um passeio da escola. Eles podem dizer que merecem se divertir, que são bons filhos e bons alunos, que só vão brincar um pouquinho, que o passeio é barato, etc. Fale que, tudo aquilo que dizemos para uma pessoa para convencê-la sobre algo, pode ser considerado um argumento. </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Quando preencherem os esquemas das cartas, espera-se que identifiquem:</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Cartas 1 e 2: Escritas por Rombrero Julio Silva, um morador do  município de Boa Pessoa. Foi escrita para o prefeito da cidade (e por isso destinada à prefeitura) para reclamar sobre um buraco no asfalto em frente a sua casa. Ele escreve a carta porque, em um determinado dia, seu carro atingiu o buraco, o que lhe causou, e a sua família, prejuízos, constrangimentos e momentos de estresse. O autor da carta utiliza vários argumentos para convencer o prefeito a solucionar o problema, dentre eles, cita os prejuízos causados pela queda do carro no buraco, os momentos de constrangimento e estresse, o fato de que tem todas as contas pagas em dia e o fato de que o buraco representa problemas não somente para ele, mas para todos que utilizam o bem público, no caso a rua,  enfatizando a possibilidade de acontecer acidentes. </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Cartas 3 e 4: Escritas por Maria Mharta Mercedez endereçadas a uma empresa de telefonia chamada Bom Preço Telefonia. Ela escreve para reclamar sobre a cobrança indevida de ligações telefônicas, solicitando que seja cobrado somente o valor acordado em contrato. Ela escreve porque a fatura aumentou sendo cobrado um valor por ligações que diz não ter feito. Como argumentos, a autora da carta alega que não tem conhecidos nas cidades para as quais foram feitas as chamadas, que todos seus parentes moram em Brasília, ou seja, na mesma cidade em que reside, que somente seu avô mora em outra cidade, mas não tem telefone e a cidade não é nenhuma daquelas para as quais foram feitas ligações, que somente moram duas pessoas na casa e que nenhuma delas poderia ter feito as ligações por não estarem em casa naquele momento, que algumas ligações foram feitas de madrugada, momento em que estão dormindo.  </a:t>
            </a:r>
            <a:endParaRPr sz="10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None/>
            </a:pPr>
            <a:r>
              <a:t/>
            </a:r>
            <a:endParaRPr b="1" sz="1000">
              <a:solidFill>
                <a:schemeClr val="dk1"/>
              </a:solidFill>
              <a:latin typeface="Open Sans"/>
              <a:ea typeface="Open Sans"/>
              <a:cs typeface="Open Sans"/>
              <a:sym typeface="Open Sans"/>
            </a:endParaRPr>
          </a:p>
          <a:p>
            <a:pPr algn="just" indent="0" lvl="0" marL="0" rtl="0">
              <a:lnSpc>
                <a:spcPct val="115000"/>
              </a:lnSpc>
              <a:spcBef>
                <a:spcPts val="0"/>
              </a:spcBef>
              <a:spcAft>
                <a:spcPts val="0"/>
              </a:spcAft>
              <a:buClr>
                <a:schemeClr val="dk1"/>
              </a:buClr>
              <a:buSzPts val="1100"/>
              <a:buFont typeface="Arial"/>
              <a:buNone/>
            </a:pPr>
            <a:r>
              <a:rPr b="1" lang="pt-BR" sz="1000">
                <a:solidFill>
                  <a:schemeClr val="dk1"/>
                </a:solidFill>
                <a:latin typeface="Open Sans"/>
                <a:ea typeface="Open Sans"/>
                <a:cs typeface="Open Sans"/>
                <a:sym typeface="Open Sans"/>
              </a:rPr>
              <a:t>Materiais necessários</a:t>
            </a:r>
            <a:r>
              <a:rPr lang="pt-BR" sz="1000">
                <a:solidFill>
                  <a:schemeClr val="dk1"/>
                </a:solidFill>
                <a:latin typeface="Open Sans"/>
                <a:ea typeface="Open Sans"/>
                <a:cs typeface="Open Sans"/>
                <a:sym typeface="Open Sans"/>
              </a:rPr>
              <a:t>: materiais complementares a serem impressos. Acesse-os aqui: </a:t>
            </a:r>
            <a:r>
              <a:rPr lang="pt-BR" sz="1000" u="sng">
                <a:solidFill>
                  <a:schemeClr val="accent5"/>
                </a:solidFill>
                <a:latin typeface="Open Sans"/>
                <a:ea typeface="Open Sans"/>
                <a:cs typeface="Open Sans"/>
                <a:sym typeface="Open Sans"/>
                <a:hlinkClick r:id="rId2"/>
              </a:rPr>
              <a:t>Cartas para impressão</a:t>
            </a:r>
            <a:r>
              <a:rPr i="1" lang="pt-BR" sz="1000">
                <a:solidFill>
                  <a:schemeClr val="dk1"/>
                </a:solidFill>
                <a:latin typeface="Open Sans"/>
                <a:ea typeface="Open Sans"/>
                <a:cs typeface="Open Sans"/>
                <a:sym typeface="Open Sans"/>
              </a:rPr>
              <a:t>  </a:t>
            </a:r>
            <a:r>
              <a:rPr lang="pt-BR" sz="1000">
                <a:solidFill>
                  <a:schemeClr val="dk1"/>
                </a:solidFill>
                <a:latin typeface="Open Sans"/>
                <a:ea typeface="Open Sans"/>
                <a:cs typeface="Open Sans"/>
                <a:sym typeface="Open Sans"/>
              </a:rPr>
              <a:t>e </a:t>
            </a:r>
            <a:r>
              <a:rPr i="1" lang="pt-BR" sz="1000">
                <a:solidFill>
                  <a:schemeClr val="dk1"/>
                </a:solidFill>
                <a:latin typeface="Open Sans"/>
                <a:ea typeface="Open Sans"/>
                <a:cs typeface="Open Sans"/>
                <a:sym typeface="Open Sans"/>
              </a:rPr>
              <a:t> </a:t>
            </a:r>
            <a:r>
              <a:rPr lang="pt-BR" sz="1000" u="sng">
                <a:solidFill>
                  <a:schemeClr val="accent5"/>
                </a:solidFill>
                <a:latin typeface="Open Sans"/>
                <a:ea typeface="Open Sans"/>
                <a:cs typeface="Open Sans"/>
                <a:sym typeface="Open Sans"/>
                <a:hlinkClick r:id="rId3"/>
              </a:rPr>
              <a:t>Esquema das Cartas</a:t>
            </a:r>
            <a:endParaRPr/>
          </a:p>
        </p:txBody>
      </p:sp>
    </p:spTree>
  </p:cSld>
  <p:clrMapOvr>
    <a:masterClrMapping/>
  </p:clrMapOvr>
</p:notes>
</file>

<file path=ppt/notesSlides/notesSlide6.xml><?xml version="1.0" encoding="utf-8"?>
<p:notes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showMasterPhAnim="0" showMasterSp="0">
  <p:cSld>
    <p:spTree>
      <p:nvGrpSpPr>
        <p:cNvPr id="96" name="Shape 96"/>
        <p:cNvGrpSpPr/>
        <p:nvPr/>
      </p:nvGrpSpPr>
      <p:grpSpPr>
        <a:xfrm>
          <a:off x="0" y="0"/>
          <a:ext cx="0" cy="0"/>
          <a:chOff x="0" y="0"/>
          <a:chExt cx="0" cy="0"/>
        </a:xfrm>
      </p:grpSpPr>
      <p:sp>
        <p:nvSpPr>
          <p:cNvPr id="97" name="Google Shape;97;g3ebf663ece_0_18: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3ebf663ece_0_18:notes"/>
          <p:cNvSpPr txBox="1"/>
          <p:nvPr>
            <p:ph idx="1" type="body"/>
          </p:nvPr>
        </p:nvSpPr>
        <p:spPr>
          <a:xfrm>
            <a:off x="685800" y="4343400"/>
            <a:ext cx="5486400" cy="4114800"/>
          </a:xfrm>
          <a:prstGeom prst="rect">
            <a:avLst/>
          </a:prstGeom>
        </p:spPr>
        <p:txBody>
          <a:bodyPr anchor="t" anchorCtr="0" bIns="91425" lIns="91425" rIns="91425" spcFirstLastPara="1" tIns="91425" wrap="square">
            <a:noAutofit/>
          </a:bodyPr>
          <a:lstStyle/>
          <a:p>
            <a:pPr algn="l" indent="0" lvl="0" marL="0" rtl="0">
              <a:lnSpc>
                <a:spcPct val="115000"/>
              </a:lnSpc>
              <a:spcBef>
                <a:spcPts val="0"/>
              </a:spcBef>
              <a:spcAft>
                <a:spcPts val="0"/>
              </a:spcAft>
              <a:buClr>
                <a:schemeClr val="dk1"/>
              </a:buClr>
              <a:buSzPts val="1100"/>
              <a:buFont typeface="Arial"/>
              <a:buNone/>
            </a:pPr>
            <a:r>
              <a:rPr b="1" lang="pt-BR" sz="1200">
                <a:solidFill>
                  <a:schemeClr val="dk1"/>
                </a:solidFill>
                <a:latin typeface="Open Sans"/>
                <a:ea typeface="Open Sans"/>
                <a:cs typeface="Open Sans"/>
                <a:sym typeface="Open Sans"/>
              </a:rPr>
              <a:t>&lt;title&gt; Desenvolvimento &lt;/title&gt;</a:t>
            </a:r>
            <a:endParaRPr b="1" sz="12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rPr b="1" lang="pt-BR" sz="1000">
                <a:solidFill>
                  <a:schemeClr val="dk1"/>
                </a:solidFill>
                <a:latin typeface="Open Sans"/>
                <a:ea typeface="Open Sans"/>
                <a:cs typeface="Open Sans"/>
                <a:sym typeface="Open Sans"/>
              </a:rPr>
              <a:t>Orientações:</a:t>
            </a:r>
            <a:endParaRPr b="1" sz="10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t/>
            </a:r>
            <a:endParaRPr b="1"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Pergunte aos alunos se sabem o que um locutor de rádio faz.</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Peça para alguns deles imitar a voz de um locutor, construindo, assim, um momento de descontração e motivação.</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Comente com os alunos que uma outra forma de apresentar uma carta de reclamação é enviá-la para ser publicada em um jornal, divulgada em um telejornal ou programa de rádio. Pergunte se algum deles já ouviu uma carta desse tipo sendo lida em um programa de rádio. Leve-os a refletir sobre o que motiva uma pessoa a divulgar sua carta na mídia. É importante que percebam que desse modo a reivindicação ganha maior visibilidade, o que em geral, leva os responsáveis a se pronunciarem, ou resolverem o problema, mais rapidamente. </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Proponha a brincadeira da “Rádio Desabafo”. Peça para os grupos escolherem um de seus integrantes para ser o locutor que irá ler a carta. </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Oriente-os a preparar o colega ensaiando algumas vezes e apontando aprimoramentos que precisam ser feitos para uma ótima apresentação.</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Em seguida, organize as apresentações permitindo que todos possam prestar atenção nas leituras das cartas e em seus conteúdos.</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Esse tipo de atividade estimula os alunos a sentirem-se à vontade para realizar leituras em público, permitindo que avancem barreiras ligadas à timidez. Mesmo que somente 4 colegas façam a leitura da carta para toda a turma, ao se organizarem em grupos, é provável que deem opiniões e ajudem a definir as melhores estratégias para a leitura, desse modo,  toda a turma será motivada a se envolver na atividade.</a:t>
            </a:r>
            <a:endParaRPr/>
          </a:p>
        </p:txBody>
      </p:sp>
    </p:spTree>
  </p:cSld>
  <p:clrMapOvr>
    <a:masterClrMapping/>
  </p:clrMapOvr>
</p:notes>
</file>

<file path=ppt/notesSlides/notesSlide7.xml><?xml version="1.0" encoding="utf-8"?>
<p:notes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showMasterPhAnim="0" showMasterSp="0">
  <p:cSld>
    <p:spTree>
      <p:nvGrpSpPr>
        <p:cNvPr id="101" name="Shape 101"/>
        <p:cNvGrpSpPr/>
        <p:nvPr/>
      </p:nvGrpSpPr>
      <p:grpSpPr>
        <a:xfrm>
          <a:off x="0" y="0"/>
          <a:ext cx="0" cy="0"/>
          <a:chOff x="0" y="0"/>
          <a:chExt cx="0" cy="0"/>
        </a:xfrm>
      </p:grpSpPr>
      <p:sp>
        <p:nvSpPr>
          <p:cNvPr id="102" name="Google Shape;102;g3ed7b71484_1_1035: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ed7b71484_1_1035:notes"/>
          <p:cNvSpPr txBox="1"/>
          <p:nvPr>
            <p:ph idx="1" type="body"/>
          </p:nvPr>
        </p:nvSpPr>
        <p:spPr>
          <a:xfrm>
            <a:off x="685800" y="4343400"/>
            <a:ext cx="5486400" cy="4114800"/>
          </a:xfrm>
          <a:prstGeom prst="rect">
            <a:avLst/>
          </a:prstGeom>
        </p:spPr>
        <p:txBody>
          <a:bodyPr anchor="t" anchorCtr="0" bIns="91425" lIns="91425" rIns="91425" spcFirstLastPara="1" tIns="91425" wrap="square">
            <a:noAutofit/>
          </a:bodyPr>
          <a:lstStyle/>
          <a:p>
            <a:pPr algn="l" indent="0" lvl="0" marL="0" rtl="0">
              <a:lnSpc>
                <a:spcPct val="115000"/>
              </a:lnSpc>
              <a:spcBef>
                <a:spcPts val="0"/>
              </a:spcBef>
              <a:spcAft>
                <a:spcPts val="0"/>
              </a:spcAft>
              <a:buClr>
                <a:schemeClr val="dk1"/>
              </a:buClr>
              <a:buSzPts val="1100"/>
              <a:buFont typeface="Arial"/>
              <a:buNone/>
            </a:pPr>
            <a:r>
              <a:rPr b="1" lang="pt-BR" sz="1200">
                <a:solidFill>
                  <a:schemeClr val="dk1"/>
                </a:solidFill>
                <a:latin typeface="Open Sans"/>
                <a:ea typeface="Open Sans"/>
                <a:cs typeface="Open Sans"/>
                <a:sym typeface="Open Sans"/>
              </a:rPr>
              <a:t>&lt;title&gt; Desenvolvimento &lt;/title&gt;</a:t>
            </a:r>
            <a:endParaRPr b="1" sz="12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t/>
            </a:r>
            <a:endParaRPr sz="10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rPr b="1" lang="pt-BR" sz="1000">
                <a:solidFill>
                  <a:schemeClr val="dk1"/>
                </a:solidFill>
                <a:latin typeface="Open Sans"/>
                <a:ea typeface="Open Sans"/>
                <a:cs typeface="Open Sans"/>
                <a:sym typeface="Open Sans"/>
              </a:rPr>
              <a:t>Orientações:</a:t>
            </a:r>
            <a:endParaRPr b="1"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Nesse momento, os alunos irão formar um grupo maior unindo-se ao outro grupo que apresentou uma carta parecida com a sua. </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Faça as duas primeiras perguntas do slide escutando as respostas de alguns alunos. Pretende-se que os alunos possam comparar os textos lidos avaliando quais possuem o mesmo conteúdo, mas com redações diferentes.</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Após discutirem e descobrirem  quais os textos parecidos, peça para os grupos com textos parecidos juntarem-se para ser realizada a próxima atividade. </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Peça para compararem os textos e analisar o que têm em comum e o que têm de diferente. Eles perceberão que os textos apresentam mesmo remetente, mesmo destinatário, mesmo assunto, mas com algumas palavras e trechos diferentes. </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Ao comparar os textos, espera-se que percebam que um deles apresenta muitos termos repetitivos e que isso acaba prejudicando a coesão textual e, por consequência, a própria fluência da leitura e compreensão do texto.</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Permita que possam compreender que um dos textos é a versão aprimorada do outro. Assim, permita que percebam que o texto melhorado apresenta recursos que permitem evitar repetições como elipses (supressão de termos onde podem ser subentendidos), substituições lexicais (sinônimos) e substituições pronominais.  </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Quando escolherem o texto ideal para ser enviado, questionem porque acham que esse seria melhor que o outro. Permita que possam concluir que esse texto  não possui termos repetitivos. Pergunte aos alunos:</a:t>
            </a:r>
            <a:endParaRPr sz="10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rPr lang="pt-BR" sz="1000">
                <a:solidFill>
                  <a:schemeClr val="dk1"/>
                </a:solidFill>
                <a:latin typeface="Open Sans"/>
                <a:ea typeface="Open Sans"/>
                <a:cs typeface="Open Sans"/>
                <a:sym typeface="Open Sans"/>
              </a:rPr>
              <a:t>O que foi feito para eliminar as repetições?</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Espera-se que percebam que foram utilizados sinônimos, pronomes e em alguns lugares palavras puderam ser suprimidas sem alterar a compreensão da mensagem (permitido pelas desinências verbais).  Peça para indicarem onde isso ocorreu, circulando nos textos essas mudanças. Por exemplo:</a:t>
            </a:r>
            <a:endParaRPr sz="10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rPr b="1" lang="pt-BR" sz="1000">
                <a:solidFill>
                  <a:schemeClr val="dk1"/>
                </a:solidFill>
                <a:latin typeface="Open Sans"/>
                <a:ea typeface="Open Sans"/>
                <a:cs typeface="Open Sans"/>
                <a:sym typeface="Open Sans"/>
              </a:rPr>
              <a:t>Texto 1 e 2: </a:t>
            </a:r>
            <a:endParaRPr b="1" sz="10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rPr lang="pt-BR" sz="1000">
                <a:solidFill>
                  <a:schemeClr val="dk1"/>
                </a:solidFill>
                <a:latin typeface="Open Sans"/>
                <a:ea typeface="Open Sans"/>
                <a:cs typeface="Open Sans"/>
                <a:sym typeface="Open Sans"/>
              </a:rPr>
              <a:t>Supressões do pronome ´eu´  (ex.: ...fui retirar meu carro...), do pronome ´nós´ (ex.: ...acabamos atingindo...)</a:t>
            </a:r>
            <a:endParaRPr sz="10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rPr lang="pt-BR" sz="1000">
                <a:solidFill>
                  <a:schemeClr val="dk1"/>
                </a:solidFill>
                <a:latin typeface="Open Sans"/>
                <a:ea typeface="Open Sans"/>
                <a:cs typeface="Open Sans"/>
                <a:sym typeface="Open Sans"/>
              </a:rPr>
              <a:t>Substituições lexicais: carro por veículo (Nós saímos do veículo...), esposa por companheira (Minha companheira acabou chegando atrasada...), filha por criança (encontrou nossa criança chorando...), buraco por fenda ou cratera.</a:t>
            </a:r>
            <a:endParaRPr sz="1000">
              <a:solidFill>
                <a:schemeClr val="dk1"/>
              </a:solidFill>
              <a:latin typeface="Open Sans"/>
              <a:ea typeface="Open Sans"/>
              <a:cs typeface="Open Sans"/>
              <a:sym typeface="Open Sans"/>
            </a:endParaRPr>
          </a:p>
          <a:p>
            <a:pPr algn="l" indent="457200" lvl="0" marL="0" rtl="0">
              <a:lnSpc>
                <a:spcPct val="115000"/>
              </a:lnSpc>
              <a:spcBef>
                <a:spcPts val="0"/>
              </a:spcBef>
              <a:spcAft>
                <a:spcPts val="0"/>
              </a:spcAft>
              <a:buNone/>
            </a:pPr>
            <a:r>
              <a:rPr lang="pt-BR" sz="1000">
                <a:solidFill>
                  <a:schemeClr val="dk1"/>
                </a:solidFill>
                <a:latin typeface="Open Sans"/>
                <a:ea typeface="Open Sans"/>
                <a:cs typeface="Open Sans"/>
                <a:sym typeface="Open Sans"/>
              </a:rPr>
              <a:t>Substituições pronominais: minha esposa e eu por nós (Nós saímos do veículo...), esposa por ela (Ela acabou indo de ônibus...).</a:t>
            </a:r>
            <a:endParaRPr sz="10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Clr>
                <a:schemeClr val="dk1"/>
              </a:buClr>
              <a:buSzPts val="1100"/>
              <a:buFont typeface="Arial"/>
              <a:buNone/>
            </a:pPr>
            <a:r>
              <a:rPr lang="pt-BR" sz="1000">
                <a:solidFill>
                  <a:schemeClr val="dk1"/>
                </a:solidFill>
                <a:latin typeface="Open Sans"/>
                <a:ea typeface="Open Sans"/>
                <a:cs typeface="Open Sans"/>
                <a:sym typeface="Open Sans"/>
              </a:rPr>
              <a:t>Existem outras respostas possíveis.</a:t>
            </a:r>
            <a:endParaRPr sz="10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t/>
            </a:r>
            <a:endParaRPr sz="10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rPr b="1" lang="pt-BR" sz="1000">
                <a:solidFill>
                  <a:schemeClr val="dk1"/>
                </a:solidFill>
                <a:latin typeface="Open Sans"/>
                <a:ea typeface="Open Sans"/>
                <a:cs typeface="Open Sans"/>
                <a:sym typeface="Open Sans"/>
              </a:rPr>
              <a:t>Textos 3 e 4 </a:t>
            </a:r>
            <a:endParaRPr b="1" sz="10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rPr lang="pt-BR" sz="1000">
                <a:solidFill>
                  <a:schemeClr val="dk1"/>
                </a:solidFill>
                <a:latin typeface="Open Sans"/>
                <a:ea typeface="Open Sans"/>
                <a:cs typeface="Open Sans"/>
                <a:sym typeface="Open Sans"/>
              </a:rPr>
              <a:t>Supressões do pronome eu (...contratei os serviços...), do substantivo chamadas (...outras 5 para a cidade de Apiaca.)</a:t>
            </a:r>
            <a:endParaRPr sz="10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rPr lang="pt-BR" sz="1000">
                <a:solidFill>
                  <a:schemeClr val="dk1"/>
                </a:solidFill>
                <a:latin typeface="Open Sans"/>
                <a:ea typeface="Open Sans"/>
                <a:cs typeface="Open Sans"/>
                <a:sym typeface="Open Sans"/>
              </a:rPr>
              <a:t>Substituições lexicais: chamadas por ligações (...30 minutos de ligações interurbanas.), </a:t>
            </a:r>
            <a:r>
              <a:rPr lang="pt-BR" sz="1000">
                <a:solidFill>
                  <a:schemeClr val="dk1"/>
                </a:solidFill>
                <a:latin typeface="Open Sans"/>
                <a:ea typeface="Open Sans"/>
                <a:cs typeface="Open Sans"/>
                <a:sym typeface="Open Sans"/>
              </a:rPr>
              <a:t>exigência por cobrança</a:t>
            </a:r>
            <a:r>
              <a:rPr lang="pt-BR" sz="1000">
                <a:solidFill>
                  <a:schemeClr val="dk1"/>
                </a:solidFill>
                <a:latin typeface="Open Sans"/>
                <a:ea typeface="Open Sans"/>
                <a:cs typeface="Open Sans"/>
                <a:sym typeface="Open Sans"/>
              </a:rPr>
              <a:t> (...peço que considerem a exigência como indevida...). </a:t>
            </a:r>
            <a:endParaRPr sz="10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rPr lang="pt-BR" sz="1000">
                <a:solidFill>
                  <a:schemeClr val="dk1"/>
                </a:solidFill>
                <a:latin typeface="Open Sans"/>
                <a:ea typeface="Open Sans"/>
                <a:cs typeface="Open Sans"/>
                <a:sym typeface="Open Sans"/>
              </a:rPr>
              <a:t>Substituições pronominais: chamadas por elas (Elas somam um total de 178 reais...), vô por ele (...nem telefone fixo ele possui...), filho por ele (ele estuda pela manhã).</a:t>
            </a:r>
            <a:endParaRPr sz="10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rPr lang="pt-BR" sz="1000">
                <a:solidFill>
                  <a:schemeClr val="dk1"/>
                </a:solidFill>
                <a:latin typeface="Open Sans"/>
                <a:ea typeface="Open Sans"/>
                <a:cs typeface="Open Sans"/>
                <a:sym typeface="Open Sans"/>
              </a:rPr>
              <a:t>Existem outras respostas possíveis.</a:t>
            </a:r>
            <a:endParaRPr sz="10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showMasterPhAnim="0" showMasterSp="0">
  <p:cSld>
    <p:spTree>
      <p:nvGrpSpPr>
        <p:cNvPr id="106" name="Shape 106"/>
        <p:cNvGrpSpPr/>
        <p:nvPr/>
      </p:nvGrpSpPr>
      <p:grpSpPr>
        <a:xfrm>
          <a:off x="0" y="0"/>
          <a:ext cx="0" cy="0"/>
          <a:chOff x="0" y="0"/>
          <a:chExt cx="0" cy="0"/>
        </a:xfrm>
      </p:grpSpPr>
      <p:sp>
        <p:nvSpPr>
          <p:cNvPr id="107" name="Google Shape;107;g3a6e4517fd_0_38: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3a6e4517fd_0_38:notes"/>
          <p:cNvSpPr txBox="1"/>
          <p:nvPr>
            <p:ph idx="1" type="body"/>
          </p:nvPr>
        </p:nvSpPr>
        <p:spPr>
          <a:xfrm>
            <a:off x="685800" y="4343400"/>
            <a:ext cx="5486400" cy="4114800"/>
          </a:xfrm>
          <a:prstGeom prst="rect">
            <a:avLst/>
          </a:prstGeom>
        </p:spPr>
        <p:txBody>
          <a:bodyPr anchor="t" anchorCtr="0" bIns="91425" lIns="91425" rIns="91425" spcFirstLastPara="1" tIns="91425" wrap="square">
            <a:noAutofit/>
          </a:bodyPr>
          <a:lstStyle/>
          <a:p>
            <a:pPr algn="l" indent="0" lvl="0" marL="0" rtl="0">
              <a:lnSpc>
                <a:spcPct val="115000"/>
              </a:lnSpc>
              <a:spcBef>
                <a:spcPts val="0"/>
              </a:spcBef>
              <a:spcAft>
                <a:spcPts val="0"/>
              </a:spcAft>
              <a:buClr>
                <a:schemeClr val="dk1"/>
              </a:buClr>
              <a:buSzPts val="1100"/>
              <a:buFont typeface="Arial"/>
              <a:buNone/>
            </a:pPr>
            <a:r>
              <a:rPr b="1" lang="pt-BR" sz="1200">
                <a:solidFill>
                  <a:schemeClr val="dk1"/>
                </a:solidFill>
                <a:latin typeface="Open Sans"/>
                <a:ea typeface="Open Sans"/>
                <a:cs typeface="Open Sans"/>
                <a:sym typeface="Open Sans"/>
              </a:rPr>
              <a:t>&lt;title&gt; Fechamento &lt;/title&gt;</a:t>
            </a:r>
            <a:endParaRPr b="1" sz="12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rPr b="1" lang="pt-BR" sz="1000">
                <a:solidFill>
                  <a:schemeClr val="dk1"/>
                </a:solidFill>
                <a:latin typeface="Open Sans"/>
                <a:ea typeface="Open Sans"/>
                <a:cs typeface="Open Sans"/>
                <a:sym typeface="Open Sans"/>
              </a:rPr>
              <a:t>Tempo sugerido</a:t>
            </a:r>
            <a:r>
              <a:rPr lang="pt-BR" sz="1000">
                <a:solidFill>
                  <a:schemeClr val="dk1"/>
                </a:solidFill>
                <a:latin typeface="Open Sans"/>
                <a:ea typeface="Open Sans"/>
                <a:cs typeface="Open Sans"/>
                <a:sym typeface="Open Sans"/>
              </a:rPr>
              <a:t>: 5 minutos</a:t>
            </a:r>
            <a:endParaRPr sz="10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Clr>
                <a:schemeClr val="dk1"/>
              </a:buClr>
              <a:buSzPts val="1100"/>
              <a:buFont typeface="Arial"/>
              <a:buNone/>
            </a:pPr>
            <a:r>
              <a:rPr b="1" lang="pt-BR" sz="1000">
                <a:solidFill>
                  <a:schemeClr val="dk1"/>
                </a:solidFill>
                <a:latin typeface="Open Sans"/>
                <a:ea typeface="Open Sans"/>
                <a:cs typeface="Open Sans"/>
                <a:sym typeface="Open Sans"/>
              </a:rPr>
              <a:t>Orientações:</a:t>
            </a:r>
            <a:endParaRPr b="1"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Pergunte aos alunos o que foram capazes de aprender nessa aula.</a:t>
            </a: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Lembre dos principais pontos trabalhados nessa aula:</a:t>
            </a:r>
            <a:endParaRPr sz="1000">
              <a:solidFill>
                <a:schemeClr val="dk1"/>
              </a:solidFill>
              <a:latin typeface="Open Sans"/>
              <a:ea typeface="Open Sans"/>
              <a:cs typeface="Open Sans"/>
              <a:sym typeface="Open Sans"/>
            </a:endParaRPr>
          </a:p>
          <a:p>
            <a:pPr algn="l" indent="-292100" lvl="0" marL="914400" rtl="0">
              <a:lnSpc>
                <a:spcPct val="115000"/>
              </a:lnSpc>
              <a:spcBef>
                <a:spcPts val="0"/>
              </a:spcBef>
              <a:spcAft>
                <a:spcPts val="0"/>
              </a:spcAft>
              <a:buClr>
                <a:schemeClr val="dk1"/>
              </a:buClr>
              <a:buSzPts val="1000"/>
              <a:buFont typeface="Open Sans"/>
              <a:buChar char="●"/>
            </a:pPr>
            <a:r>
              <a:rPr lang="pt-BR" sz="1000">
                <a:solidFill>
                  <a:schemeClr val="dk1"/>
                </a:solidFill>
                <a:latin typeface="Open Sans"/>
                <a:ea typeface="Open Sans"/>
                <a:cs typeface="Open Sans"/>
                <a:sym typeface="Open Sans"/>
              </a:rPr>
              <a:t>Cartas de reclamação possuem uma solicitação fundamentada com argumentação;</a:t>
            </a:r>
            <a:endParaRPr sz="1000">
              <a:solidFill>
                <a:schemeClr val="dk1"/>
              </a:solidFill>
              <a:latin typeface="Open Sans"/>
              <a:ea typeface="Open Sans"/>
              <a:cs typeface="Open Sans"/>
              <a:sym typeface="Open Sans"/>
            </a:endParaRPr>
          </a:p>
          <a:p>
            <a:pPr algn="l" indent="-292100" lvl="0" marL="914400" rtl="0">
              <a:lnSpc>
                <a:spcPct val="115000"/>
              </a:lnSpc>
              <a:spcBef>
                <a:spcPts val="0"/>
              </a:spcBef>
              <a:spcAft>
                <a:spcPts val="0"/>
              </a:spcAft>
              <a:buClr>
                <a:schemeClr val="dk1"/>
              </a:buClr>
              <a:buSzPts val="1000"/>
              <a:buFont typeface="Open Sans"/>
              <a:buChar char="●"/>
            </a:pPr>
            <a:r>
              <a:rPr lang="pt-BR" sz="1000">
                <a:solidFill>
                  <a:schemeClr val="dk1"/>
                </a:solidFill>
                <a:latin typeface="Open Sans"/>
                <a:ea typeface="Open Sans"/>
                <a:cs typeface="Open Sans"/>
                <a:sym typeface="Open Sans"/>
              </a:rPr>
              <a:t>Argumentar é apresentar fatos, ideias, razões e provas que comprovem uma afirmação ou justifiquem um pedido. </a:t>
            </a:r>
            <a:endParaRPr sz="1000">
              <a:solidFill>
                <a:schemeClr val="dk1"/>
              </a:solidFill>
              <a:latin typeface="Open Sans"/>
              <a:ea typeface="Open Sans"/>
              <a:cs typeface="Open Sans"/>
              <a:sym typeface="Open Sans"/>
            </a:endParaRPr>
          </a:p>
          <a:p>
            <a:pPr algn="l" indent="-292100" lvl="0" marL="914400" rtl="0">
              <a:lnSpc>
                <a:spcPct val="115000"/>
              </a:lnSpc>
              <a:spcBef>
                <a:spcPts val="0"/>
              </a:spcBef>
              <a:spcAft>
                <a:spcPts val="0"/>
              </a:spcAft>
              <a:buClr>
                <a:schemeClr val="dk1"/>
              </a:buClr>
              <a:buSzPts val="1000"/>
              <a:buFont typeface="Open Sans"/>
              <a:buChar char="●"/>
            </a:pPr>
            <a:r>
              <a:rPr lang="pt-BR" sz="1000">
                <a:solidFill>
                  <a:schemeClr val="dk1"/>
                </a:solidFill>
                <a:latin typeface="Open Sans"/>
                <a:ea typeface="Open Sans"/>
                <a:cs typeface="Open Sans"/>
                <a:sym typeface="Open Sans"/>
              </a:rPr>
              <a:t>Para que os textos fiquem mais “bem escritos”  podemos substituir nomes por pronomes, usar sinônimos de palavras e, em alguns casos, podemos também suprimir pronomes e palavras.</a:t>
            </a:r>
            <a:br>
              <a:rPr lang="pt-BR" sz="1000">
                <a:solidFill>
                  <a:schemeClr val="dk1"/>
                </a:solidFill>
                <a:latin typeface="Open Sans"/>
                <a:ea typeface="Open Sans"/>
                <a:cs typeface="Open Sans"/>
                <a:sym typeface="Open Sans"/>
              </a:rPr>
            </a:br>
            <a:endParaRPr sz="1000">
              <a:solidFill>
                <a:schemeClr val="dk1"/>
              </a:solidFill>
              <a:latin typeface="Open Sans"/>
              <a:ea typeface="Open Sans"/>
              <a:cs typeface="Open Sans"/>
              <a:sym typeface="Open Sans"/>
            </a:endParaRPr>
          </a:p>
          <a:p>
            <a:pPr algn="l" indent="-292100" lvl="0" marL="457200" rtl="0">
              <a:lnSpc>
                <a:spcPct val="115000"/>
              </a:lnSpc>
              <a:spcBef>
                <a:spcPts val="0"/>
              </a:spcBef>
              <a:spcAft>
                <a:spcPts val="0"/>
              </a:spcAft>
              <a:buClr>
                <a:schemeClr val="dk1"/>
              </a:buClr>
              <a:buSzPts val="1000"/>
              <a:buFont typeface="Open Sans"/>
              <a:buAutoNum type="arabicPeriod"/>
            </a:pPr>
            <a:r>
              <a:rPr lang="pt-BR" sz="1000">
                <a:solidFill>
                  <a:schemeClr val="dk1"/>
                </a:solidFill>
                <a:latin typeface="Open Sans"/>
                <a:ea typeface="Open Sans"/>
                <a:cs typeface="Open Sans"/>
                <a:sym typeface="Open Sans"/>
              </a:rPr>
              <a:t>Pergunte aos alunos se aprenderam algo que não foi citado no slide e inclua. </a:t>
            </a:r>
            <a:r>
              <a:rPr lang="pt-BR" sz="1000">
                <a:latin typeface="Open Sans"/>
                <a:ea typeface="Open Sans"/>
                <a:cs typeface="Open Sans"/>
                <a:sym typeface="Open Sans"/>
              </a:rPr>
              <a:t>Durante a sistematização você pode pedir para os alunos que façam breves anotações no caderno,  de modo que seja possível recuperá-las em outros momentos.</a:t>
            </a:r>
            <a:endParaRPr sz="1000">
              <a:latin typeface="Open Sans"/>
              <a:ea typeface="Open Sans"/>
              <a:cs typeface="Open Sans"/>
              <a:sym typeface="Open Sans"/>
            </a:endParaRPr>
          </a:p>
          <a:p>
            <a:pPr algn="l" indent="0" lvl="0" marL="0" rtl="0">
              <a:spcBef>
                <a:spcPts val="0"/>
              </a:spcBef>
              <a:spcAft>
                <a:spcPts val="0"/>
              </a:spcAft>
              <a:buNone/>
            </a:pPr>
            <a:r>
              <a:t/>
            </a:r>
            <a:endParaRPr sz="1000">
              <a:latin typeface="Open Sans"/>
              <a:ea typeface="Open Sans"/>
              <a:cs typeface="Open Sans"/>
              <a:sym typeface="Open Sans"/>
            </a:endParaRP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992767"/>
            <a:ext cx="8520600" cy="2736900"/>
          </a:xfrm>
          <a:prstGeom prst="rect">
            <a:avLst/>
          </a:prstGeom>
        </p:spPr>
        <p:txBody>
          <a:bodyPr anchor="b" anchorCtr="0" bIns="91425" lIns="91425" rIns="91425" spcFirstLastPara="1" tIns="91425" wrap="square">
            <a:noAutofit/>
          </a:bodyPr>
          <a:lstStyle>
            <a:lvl1pPr algn="ctr" lvl="0">
              <a:spcBef>
                <a:spcPts val="0"/>
              </a:spcBef>
              <a:spcAft>
                <a:spcPts val="0"/>
              </a:spcAft>
              <a:buSzPts val="5200"/>
              <a:buNone/>
              <a:defRPr sz="5200"/>
            </a:lvl1pPr>
            <a:lvl2pPr algn="ctr" lvl="1">
              <a:spcBef>
                <a:spcPts val="0"/>
              </a:spcBef>
              <a:spcAft>
                <a:spcPts val="0"/>
              </a:spcAft>
              <a:buSzPts val="5200"/>
              <a:buNone/>
              <a:defRPr sz="5200"/>
            </a:lvl2pPr>
            <a:lvl3pPr algn="ctr" lvl="2">
              <a:spcBef>
                <a:spcPts val="0"/>
              </a:spcBef>
              <a:spcAft>
                <a:spcPts val="0"/>
              </a:spcAft>
              <a:buSzPts val="5200"/>
              <a:buNone/>
              <a:defRPr sz="5200"/>
            </a:lvl3pPr>
            <a:lvl4pPr algn="ctr" lvl="3">
              <a:spcBef>
                <a:spcPts val="0"/>
              </a:spcBef>
              <a:spcAft>
                <a:spcPts val="0"/>
              </a:spcAft>
              <a:buSzPts val="5200"/>
              <a:buNone/>
              <a:defRPr sz="5200"/>
            </a:lvl4pPr>
            <a:lvl5pPr algn="ctr" lvl="4">
              <a:spcBef>
                <a:spcPts val="0"/>
              </a:spcBef>
              <a:spcAft>
                <a:spcPts val="0"/>
              </a:spcAft>
              <a:buSzPts val="5200"/>
              <a:buNone/>
              <a:defRPr sz="5200"/>
            </a:lvl5pPr>
            <a:lvl6pPr algn="ctr" lvl="5">
              <a:spcBef>
                <a:spcPts val="0"/>
              </a:spcBef>
              <a:spcAft>
                <a:spcPts val="0"/>
              </a:spcAft>
              <a:buSzPts val="5200"/>
              <a:buNone/>
              <a:defRPr sz="5200"/>
            </a:lvl6pPr>
            <a:lvl7pPr algn="ctr" lvl="6">
              <a:spcBef>
                <a:spcPts val="0"/>
              </a:spcBef>
              <a:spcAft>
                <a:spcPts val="0"/>
              </a:spcAft>
              <a:buSzPts val="5200"/>
              <a:buNone/>
              <a:defRPr sz="5200"/>
            </a:lvl7pPr>
            <a:lvl8pPr algn="ctr" lvl="7">
              <a:spcBef>
                <a:spcPts val="0"/>
              </a:spcBef>
              <a:spcAft>
                <a:spcPts val="0"/>
              </a:spcAft>
              <a:buSzPts val="5200"/>
              <a:buNone/>
              <a:defRPr sz="5200"/>
            </a:lvl8pPr>
            <a:lvl9pPr algn="ctr" lvl="8">
              <a:spcBef>
                <a:spcPts val="0"/>
              </a:spcBef>
              <a:spcAft>
                <a:spcPts val="0"/>
              </a:spcAft>
              <a:buSzPts val="5200"/>
              <a:buNone/>
              <a:defRPr sz="5200"/>
            </a:lvl9pPr>
          </a:lstStyle>
          <a:p/>
        </p:txBody>
      </p:sp>
      <p:sp>
        <p:nvSpPr>
          <p:cNvPr id="11" name="Google Shape;11;p2"/>
          <p:cNvSpPr txBox="1"/>
          <p:nvPr>
            <p:ph idx="1" type="subTitle"/>
          </p:nvPr>
        </p:nvSpPr>
        <p:spPr>
          <a:xfrm>
            <a:off x="311700" y="3778833"/>
            <a:ext cx="8520600" cy="1056900"/>
          </a:xfrm>
          <a:prstGeom prst="rect">
            <a:avLst/>
          </a:prstGeom>
        </p:spPr>
        <p:txBody>
          <a:bodyPr anchor="t" anchorCtr="0" bIns="91425" lIns="91425" rIns="91425" spcFirstLastPara="1" tIns="91425" wrap="square">
            <a:noAutofit/>
          </a:bodyPr>
          <a:lstStyle>
            <a:lvl1pPr algn="ctr" lvl="0">
              <a:lnSpc>
                <a:spcPct val="100000"/>
              </a:lnSpc>
              <a:spcBef>
                <a:spcPts val="0"/>
              </a:spcBef>
              <a:spcAft>
                <a:spcPts val="0"/>
              </a:spcAft>
              <a:buSzPts val="2800"/>
              <a:buNone/>
              <a:defRPr sz="2800"/>
            </a:lvl1pPr>
            <a:lvl2pPr algn="ctr" lvl="1">
              <a:lnSpc>
                <a:spcPct val="100000"/>
              </a:lnSpc>
              <a:spcBef>
                <a:spcPts val="0"/>
              </a:spcBef>
              <a:spcAft>
                <a:spcPts val="0"/>
              </a:spcAft>
              <a:buSzPts val="2800"/>
              <a:buNone/>
              <a:defRPr sz="2800"/>
            </a:lvl2pPr>
            <a:lvl3pPr algn="ctr" lvl="2">
              <a:lnSpc>
                <a:spcPct val="100000"/>
              </a:lnSpc>
              <a:spcBef>
                <a:spcPts val="0"/>
              </a:spcBef>
              <a:spcAft>
                <a:spcPts val="0"/>
              </a:spcAft>
              <a:buSzPts val="2800"/>
              <a:buNone/>
              <a:defRPr sz="2800"/>
            </a:lvl3pPr>
            <a:lvl4pPr algn="ctr" lvl="3">
              <a:lnSpc>
                <a:spcPct val="100000"/>
              </a:lnSpc>
              <a:spcBef>
                <a:spcPts val="0"/>
              </a:spcBef>
              <a:spcAft>
                <a:spcPts val="0"/>
              </a:spcAft>
              <a:buSzPts val="2800"/>
              <a:buNone/>
              <a:defRPr sz="2800"/>
            </a:lvl4pPr>
            <a:lvl5pPr algn="ctr" lvl="4">
              <a:lnSpc>
                <a:spcPct val="100000"/>
              </a:lnSpc>
              <a:spcBef>
                <a:spcPts val="0"/>
              </a:spcBef>
              <a:spcAft>
                <a:spcPts val="0"/>
              </a:spcAft>
              <a:buSzPts val="2800"/>
              <a:buNone/>
              <a:defRPr sz="2800"/>
            </a:lvl5pPr>
            <a:lvl6pPr algn="ctr" lvl="5">
              <a:lnSpc>
                <a:spcPct val="100000"/>
              </a:lnSpc>
              <a:spcBef>
                <a:spcPts val="0"/>
              </a:spcBef>
              <a:spcAft>
                <a:spcPts val="0"/>
              </a:spcAft>
              <a:buSzPts val="2800"/>
              <a:buNone/>
              <a:defRPr sz="2800"/>
            </a:lvl6pPr>
            <a:lvl7pPr algn="ctr" lvl="6">
              <a:lnSpc>
                <a:spcPct val="100000"/>
              </a:lnSpc>
              <a:spcBef>
                <a:spcPts val="0"/>
              </a:spcBef>
              <a:spcAft>
                <a:spcPts val="0"/>
              </a:spcAft>
              <a:buSzPts val="2800"/>
              <a:buNone/>
              <a:defRPr sz="2800"/>
            </a:lvl7pPr>
            <a:lvl8pPr algn="ctr" lvl="7">
              <a:lnSpc>
                <a:spcPct val="100000"/>
              </a:lnSpc>
              <a:spcBef>
                <a:spcPts val="0"/>
              </a:spcBef>
              <a:spcAft>
                <a:spcPts val="0"/>
              </a:spcAft>
              <a:buSzPts val="2800"/>
              <a:buNone/>
              <a:defRPr sz="2800"/>
            </a:lvl8pPr>
            <a:lvl9pPr algn="ctr" lvl="8">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6217622"/>
            <a:ext cx="548700" cy="524700"/>
          </a:xfrm>
          <a:prstGeom prst="rect">
            <a:avLst/>
          </a:prstGeom>
        </p:spPr>
        <p:txBody>
          <a:bodyPr anchor="ctr" anchorCtr="0" bIns="91425" lIns="91425"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474833"/>
            <a:ext cx="8520600" cy="2618100"/>
          </a:xfrm>
          <a:prstGeom prst="rect">
            <a:avLst/>
          </a:prstGeom>
        </p:spPr>
        <p:txBody>
          <a:bodyPr anchor="b" anchorCtr="0" bIns="91425" lIns="91425" rIns="91425" spcFirstLastPara="1" tIns="91425" wrap="square">
            <a:noAutofit/>
          </a:bodyPr>
          <a:lstStyle>
            <a:lvl1pPr algn="ctr" lvl="0">
              <a:spcBef>
                <a:spcPts val="0"/>
              </a:spcBef>
              <a:spcAft>
                <a:spcPts val="0"/>
              </a:spcAft>
              <a:buSzPts val="12000"/>
              <a:buNone/>
              <a:defRPr sz="12000"/>
            </a:lvl1pPr>
            <a:lvl2pPr algn="ctr" lvl="1">
              <a:spcBef>
                <a:spcPts val="0"/>
              </a:spcBef>
              <a:spcAft>
                <a:spcPts val="0"/>
              </a:spcAft>
              <a:buSzPts val="12000"/>
              <a:buNone/>
              <a:defRPr sz="12000"/>
            </a:lvl2pPr>
            <a:lvl3pPr algn="ctr" lvl="2">
              <a:spcBef>
                <a:spcPts val="0"/>
              </a:spcBef>
              <a:spcAft>
                <a:spcPts val="0"/>
              </a:spcAft>
              <a:buSzPts val="12000"/>
              <a:buNone/>
              <a:defRPr sz="12000"/>
            </a:lvl3pPr>
            <a:lvl4pPr algn="ctr" lvl="3">
              <a:spcBef>
                <a:spcPts val="0"/>
              </a:spcBef>
              <a:spcAft>
                <a:spcPts val="0"/>
              </a:spcAft>
              <a:buSzPts val="12000"/>
              <a:buNone/>
              <a:defRPr sz="12000"/>
            </a:lvl4pPr>
            <a:lvl5pPr algn="ctr" lvl="4">
              <a:spcBef>
                <a:spcPts val="0"/>
              </a:spcBef>
              <a:spcAft>
                <a:spcPts val="0"/>
              </a:spcAft>
              <a:buSzPts val="12000"/>
              <a:buNone/>
              <a:defRPr sz="12000"/>
            </a:lvl5pPr>
            <a:lvl6pPr algn="ctr" lvl="5">
              <a:spcBef>
                <a:spcPts val="0"/>
              </a:spcBef>
              <a:spcAft>
                <a:spcPts val="0"/>
              </a:spcAft>
              <a:buSzPts val="12000"/>
              <a:buNone/>
              <a:defRPr sz="12000"/>
            </a:lvl6pPr>
            <a:lvl7pPr algn="ctr" lvl="6">
              <a:spcBef>
                <a:spcPts val="0"/>
              </a:spcBef>
              <a:spcAft>
                <a:spcPts val="0"/>
              </a:spcAft>
              <a:buSzPts val="12000"/>
              <a:buNone/>
              <a:defRPr sz="12000"/>
            </a:lvl7pPr>
            <a:lvl8pPr algn="ctr" lvl="7">
              <a:spcBef>
                <a:spcPts val="0"/>
              </a:spcBef>
              <a:spcAft>
                <a:spcPts val="0"/>
              </a:spcAft>
              <a:buSzPts val="12000"/>
              <a:buNone/>
              <a:defRPr sz="12000"/>
            </a:lvl8pPr>
            <a:lvl9pPr algn="ctr" lvl="8">
              <a:spcBef>
                <a:spcPts val="0"/>
              </a:spcBef>
              <a:spcAft>
                <a:spcPts val="0"/>
              </a:spcAft>
              <a:buSzPts val="12000"/>
              <a:buNone/>
              <a:defRPr sz="12000"/>
            </a:lvl9pPr>
          </a:lstStyle>
          <a:p>
            <a:r>
              <a:t>xx%</a:t>
            </a:r>
          </a:p>
        </p:txBody>
      </p:sp>
      <p:sp>
        <p:nvSpPr>
          <p:cNvPr id="46" name="Google Shape;46;p11"/>
          <p:cNvSpPr txBox="1"/>
          <p:nvPr>
            <p:ph idx="1" type="body"/>
          </p:nvPr>
        </p:nvSpPr>
        <p:spPr>
          <a:xfrm>
            <a:off x="311700" y="4202967"/>
            <a:ext cx="8520600" cy="1734300"/>
          </a:xfrm>
          <a:prstGeom prst="rect">
            <a:avLst/>
          </a:prstGeom>
        </p:spPr>
        <p:txBody>
          <a:bodyPr anchor="t" anchorCtr="0" bIns="91425" lIns="91425" rIns="91425" spcFirstLastPara="1" tIns="91425" wrap="square">
            <a:noAutofit/>
          </a:bodyPr>
          <a:lstStyle>
            <a:lvl1pPr algn="ctr" indent="-342900" lvl="0" marL="457200">
              <a:spcBef>
                <a:spcPts val="0"/>
              </a:spcBef>
              <a:spcAft>
                <a:spcPts val="0"/>
              </a:spcAft>
              <a:buSzPts val="1800"/>
              <a:buChar char="●"/>
              <a:defRPr/>
            </a:lvl1pPr>
            <a:lvl2pPr algn="ctr" indent="-317500" lvl="1" marL="914400">
              <a:spcBef>
                <a:spcPts val="1600"/>
              </a:spcBef>
              <a:spcAft>
                <a:spcPts val="0"/>
              </a:spcAft>
              <a:buSzPts val="1400"/>
              <a:buChar char="○"/>
              <a:defRPr/>
            </a:lvl2pPr>
            <a:lvl3pPr algn="ctr" indent="-317500" lvl="2" marL="1371600">
              <a:spcBef>
                <a:spcPts val="1600"/>
              </a:spcBef>
              <a:spcAft>
                <a:spcPts val="0"/>
              </a:spcAft>
              <a:buSzPts val="1400"/>
              <a:buChar char="■"/>
              <a:defRPr/>
            </a:lvl3pPr>
            <a:lvl4pPr algn="ctr" indent="-317500" lvl="3" marL="1828800">
              <a:spcBef>
                <a:spcPts val="1600"/>
              </a:spcBef>
              <a:spcAft>
                <a:spcPts val="0"/>
              </a:spcAft>
              <a:buSzPts val="1400"/>
              <a:buChar char="●"/>
              <a:defRPr/>
            </a:lvl4pPr>
            <a:lvl5pPr algn="ctr" indent="-317500" lvl="4" marL="2286000">
              <a:spcBef>
                <a:spcPts val="1600"/>
              </a:spcBef>
              <a:spcAft>
                <a:spcPts val="0"/>
              </a:spcAft>
              <a:buSzPts val="1400"/>
              <a:buChar char="○"/>
              <a:defRPr/>
            </a:lvl5pPr>
            <a:lvl6pPr algn="ctr" indent="-317500" lvl="5" marL="2743200">
              <a:spcBef>
                <a:spcPts val="1600"/>
              </a:spcBef>
              <a:spcAft>
                <a:spcPts val="0"/>
              </a:spcAft>
              <a:buSzPts val="1400"/>
              <a:buChar char="■"/>
              <a:defRPr/>
            </a:lvl6pPr>
            <a:lvl7pPr algn="ctr" indent="-317500" lvl="6" marL="3200400">
              <a:spcBef>
                <a:spcPts val="1600"/>
              </a:spcBef>
              <a:spcAft>
                <a:spcPts val="0"/>
              </a:spcAft>
              <a:buSzPts val="1400"/>
              <a:buChar char="●"/>
              <a:defRPr/>
            </a:lvl7pPr>
            <a:lvl8pPr algn="ctr" indent="-317500" lvl="7" marL="3657600">
              <a:spcBef>
                <a:spcPts val="1600"/>
              </a:spcBef>
              <a:spcAft>
                <a:spcPts val="0"/>
              </a:spcAft>
              <a:buSzPts val="1400"/>
              <a:buChar char="○"/>
              <a:defRPr/>
            </a:lvl8pPr>
            <a:lvl9pPr algn="ctr" indent="-317500" lvl="8" marL="4114800">
              <a:spcBef>
                <a:spcPts val="1600"/>
              </a:spcBef>
              <a:spcAft>
                <a:spcPts val="1600"/>
              </a:spcAft>
              <a:buSzPts val="1400"/>
              <a:buChar char="■"/>
              <a:defRPr/>
            </a:lvl9pPr>
          </a:lstStyle>
          <a:p/>
        </p:txBody>
      </p:sp>
      <p:sp>
        <p:nvSpPr>
          <p:cNvPr id="47" name="Google Shape;47;p11"/>
          <p:cNvSpPr txBox="1"/>
          <p:nvPr>
            <p:ph idx="12" type="sldNum"/>
          </p:nvPr>
        </p:nvSpPr>
        <p:spPr>
          <a:xfrm>
            <a:off x="8472458" y="6217622"/>
            <a:ext cx="548700" cy="524700"/>
          </a:xfrm>
          <a:prstGeom prst="rect">
            <a:avLst/>
          </a:prstGeom>
        </p:spPr>
        <p:txBody>
          <a:bodyPr anchor="ctr" anchorCtr="0" bIns="91425" lIns="91425"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6217622"/>
            <a:ext cx="548700" cy="524700"/>
          </a:xfrm>
          <a:prstGeom prst="rect">
            <a:avLst/>
          </a:prstGeom>
        </p:spPr>
        <p:txBody>
          <a:bodyPr anchor="ctr" anchorCtr="0" bIns="91425" lIns="91425"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2.xml><?xml version="1.0" encoding="utf-8"?>
<p:sldLayout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matchingName="Sobre o plano">
  <p:cSld name="BLANK_1">
    <p:spTree>
      <p:nvGrpSpPr>
        <p:cNvPr id="50" name="Shape 50"/>
        <p:cNvGrpSpPr/>
        <p:nvPr/>
      </p:nvGrpSpPr>
      <p:grpSpPr>
        <a:xfrm>
          <a:off x="0" y="0"/>
          <a:ext cx="0" cy="0"/>
          <a:chOff x="0" y="0"/>
          <a:chExt cx="0" cy="0"/>
        </a:xfrm>
      </p:grpSpPr>
      <p:sp>
        <p:nvSpPr>
          <p:cNvPr id="51" name="Google Shape;51;p13"/>
          <p:cNvSpPr txBox="1"/>
          <p:nvPr>
            <p:ph idx="12" type="sldNum"/>
          </p:nvPr>
        </p:nvSpPr>
        <p:spPr>
          <a:xfrm>
            <a:off x="8472458" y="6217622"/>
            <a:ext cx="548700" cy="524700"/>
          </a:xfrm>
          <a:prstGeom prst="rect">
            <a:avLst/>
          </a:prstGeom>
        </p:spPr>
        <p:txBody>
          <a:bodyPr anchor="ctr" anchorCtr="0" bIns="91425" lIns="91425" rIns="91425" spcFirstLastPara="1" tIns="91425" wrap="square">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algn="r" indent="0" lvl="0" marL="0" rtl="0">
              <a:spcBef>
                <a:spcPts val="0"/>
              </a:spcBef>
              <a:spcAft>
                <a:spcPts val="0"/>
              </a:spcAft>
              <a:buNone/>
            </a:pPr>
            <a:fld id="{00000000-1234-1234-1234-123412341234}" type="slidenum">
              <a:rPr lang="pt-BR"/>
              <a:t>‹#›</a:t>
            </a:fld>
            <a:endParaRPr/>
          </a:p>
        </p:txBody>
      </p:sp>
      <p:sp>
        <p:nvSpPr>
          <p:cNvPr id="52" name="Google Shape;52;p13"/>
          <p:cNvSpPr txBox="1"/>
          <p:nvPr/>
        </p:nvSpPr>
        <p:spPr>
          <a:xfrm>
            <a:off x="-2445900" y="0"/>
            <a:ext cx="1695600" cy="5014200"/>
          </a:xfrm>
          <a:prstGeom prst="rect">
            <a:avLst/>
          </a:prstGeom>
          <a:solidFill>
            <a:srgbClr val="FFD966"/>
          </a:solidFill>
          <a:ln cap="flat" cmpd="sng" w="28575">
            <a:solidFill>
              <a:srgbClr val="FFFFFF"/>
            </a:solidFill>
            <a:prstDash val="solid"/>
            <a:round/>
            <a:headEnd len="sm" type="none" w="sm"/>
            <a:tailEnd len="sm" type="none" w="sm"/>
          </a:ln>
        </p:spPr>
        <p:txBody>
          <a:bodyPr anchor="t" anchorCtr="0" bIns="91425" lIns="91425" rIns="91425" spcFirstLastPara="1" tIns="91425" wrap="square">
            <a:noAutofit/>
          </a:bodyPr>
          <a:lstStyle/>
          <a:p>
            <a:pPr algn="l" indent="0" lvl="0" marL="0" rtl="0">
              <a:lnSpc>
                <a:spcPct val="115000"/>
              </a:lnSpc>
              <a:spcBef>
                <a:spcPts val="0"/>
              </a:spcBef>
              <a:spcAft>
                <a:spcPts val="0"/>
              </a:spcAft>
              <a:buNone/>
            </a:pPr>
            <a:r>
              <a:rPr lang="pt-BR" sz="1200">
                <a:latin typeface="Open Sans ExtraBold"/>
                <a:ea typeface="Open Sans ExtraBold"/>
                <a:cs typeface="Open Sans ExtraBold"/>
                <a:sym typeface="Open Sans ExtraBold"/>
              </a:rPr>
              <a:t>SOBRE ESTA AULA</a:t>
            </a:r>
            <a:endParaRPr sz="1200">
              <a:latin typeface="Open Sans ExtraBold"/>
              <a:ea typeface="Open Sans ExtraBold"/>
              <a:cs typeface="Open Sans ExtraBold"/>
              <a:sym typeface="Open Sans ExtraBold"/>
            </a:endParaRPr>
          </a:p>
          <a:p>
            <a:pPr algn="l" indent="0" lvl="0" marL="0" rtl="0">
              <a:lnSpc>
                <a:spcPct val="115000"/>
              </a:lnSpc>
              <a:spcBef>
                <a:spcPts val="0"/>
              </a:spcBef>
              <a:spcAft>
                <a:spcPts val="0"/>
              </a:spcAft>
              <a:buNone/>
            </a:pPr>
            <a:r>
              <a:rPr lang="pt-BR" sz="1200">
                <a:latin typeface="Open Sans"/>
                <a:ea typeface="Open Sans"/>
                <a:cs typeface="Open Sans"/>
                <a:sym typeface="Open Sans"/>
              </a:rPr>
              <a:t>Neste slide, você  deve descrever a finalidade da aula, o gênero, os objetos do conhecimento,  a prática de linguagem e a(s) habilidade(s) da BNCC relacionada(s).</a:t>
            </a:r>
            <a:endParaRPr sz="1200">
              <a:latin typeface="Open Sans"/>
              <a:ea typeface="Open Sans"/>
              <a:cs typeface="Open Sans"/>
              <a:sym typeface="Open Sans"/>
            </a:endParaRPr>
          </a:p>
          <a:p>
            <a:pPr algn="l" indent="0" lvl="0" marL="0" rtl="0">
              <a:spcBef>
                <a:spcPts val="0"/>
              </a:spcBef>
              <a:spcAft>
                <a:spcPts val="0"/>
              </a:spcAft>
              <a:buNone/>
            </a:pPr>
            <a:r>
              <a:t/>
            </a:r>
            <a:endParaRPr sz="1200">
              <a:latin typeface="Open Sans ExtraBold"/>
              <a:ea typeface="Open Sans ExtraBold"/>
              <a:cs typeface="Open Sans ExtraBold"/>
              <a:sym typeface="Open Sans ExtraBold"/>
            </a:endParaRPr>
          </a:p>
        </p:txBody>
      </p:sp>
    </p:spTree>
  </p:cSld>
  <p:clrMapOvr>
    <a:masterClrMapping/>
  </p:clrMapOvr>
</p:sldLayout>
</file>

<file path=ppt/slideLayouts/slideLayout13.xml><?xml version="1.0" encoding="utf-8"?>
<p:sldLayout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matchingName="Título da aula">
  <p:cSld name="BLANK_1_1">
    <p:spTree>
      <p:nvGrpSpPr>
        <p:cNvPr id="53" name="Shape 53"/>
        <p:cNvGrpSpPr/>
        <p:nvPr/>
      </p:nvGrpSpPr>
      <p:grpSpPr>
        <a:xfrm>
          <a:off x="0" y="0"/>
          <a:ext cx="0" cy="0"/>
          <a:chOff x="0" y="0"/>
          <a:chExt cx="0" cy="0"/>
        </a:xfrm>
      </p:grpSpPr>
      <p:sp>
        <p:nvSpPr>
          <p:cNvPr id="54" name="Google Shape;54;p14"/>
          <p:cNvSpPr txBox="1"/>
          <p:nvPr>
            <p:ph idx="12" type="sldNum"/>
          </p:nvPr>
        </p:nvSpPr>
        <p:spPr>
          <a:xfrm>
            <a:off x="8472458" y="6217622"/>
            <a:ext cx="548700" cy="524700"/>
          </a:xfrm>
          <a:prstGeom prst="rect">
            <a:avLst/>
          </a:prstGeom>
        </p:spPr>
        <p:txBody>
          <a:bodyPr anchor="ctr" anchorCtr="0" bIns="91425" lIns="91425" rIns="91425" spcFirstLastPara="1" tIns="91425" wrap="square">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algn="r" indent="0" lvl="0" marL="0" rtl="0">
              <a:spcBef>
                <a:spcPts val="0"/>
              </a:spcBef>
              <a:spcAft>
                <a:spcPts val="0"/>
              </a:spcAft>
              <a:buNone/>
            </a:pPr>
            <a:fld id="{00000000-1234-1234-1234-123412341234}" type="slidenum">
              <a:rPr lang="pt-BR"/>
              <a:t>‹#›</a:t>
            </a:fld>
            <a:endParaRPr/>
          </a:p>
        </p:txBody>
      </p:sp>
      <p:sp>
        <p:nvSpPr>
          <p:cNvPr id="55" name="Google Shape;55;p14"/>
          <p:cNvSpPr txBox="1"/>
          <p:nvPr/>
        </p:nvSpPr>
        <p:spPr>
          <a:xfrm>
            <a:off x="-2445900" y="0"/>
            <a:ext cx="1695600" cy="5014200"/>
          </a:xfrm>
          <a:prstGeom prst="rect">
            <a:avLst/>
          </a:prstGeom>
          <a:solidFill>
            <a:srgbClr val="FFD966"/>
          </a:solidFill>
          <a:ln cap="flat" cmpd="sng" w="28575">
            <a:solidFill>
              <a:srgbClr val="FFFFFF"/>
            </a:solidFill>
            <a:prstDash val="solid"/>
            <a:round/>
            <a:headEnd len="sm" type="none" w="sm"/>
            <a:tailEnd len="sm" type="none" w="sm"/>
          </a:ln>
        </p:spPr>
        <p:txBody>
          <a:bodyPr anchor="t" anchorCtr="0" bIns="91425" lIns="91425" rIns="91425" spcFirstLastPara="1" tIns="91425" wrap="square">
            <a:noAutofit/>
          </a:bodyPr>
          <a:lstStyle/>
          <a:p>
            <a:pPr algn="l" indent="0" lvl="0" marL="0" rtl="0">
              <a:lnSpc>
                <a:spcPct val="115000"/>
              </a:lnSpc>
              <a:spcBef>
                <a:spcPts val="0"/>
              </a:spcBef>
              <a:spcAft>
                <a:spcPts val="0"/>
              </a:spcAft>
              <a:buNone/>
            </a:pPr>
            <a:r>
              <a:rPr lang="pt-BR" sz="1200">
                <a:latin typeface="Open Sans ExtraBold"/>
                <a:ea typeface="Open Sans ExtraBold"/>
                <a:cs typeface="Open Sans ExtraBold"/>
                <a:sym typeface="Open Sans ExtraBold"/>
              </a:rPr>
              <a:t>TÍTULO DA AULA</a:t>
            </a:r>
            <a:endParaRPr sz="1200">
              <a:latin typeface="Open Sans ExtraBold"/>
              <a:ea typeface="Open Sans ExtraBold"/>
              <a:cs typeface="Open Sans ExtraBold"/>
              <a:sym typeface="Open Sans ExtraBold"/>
            </a:endParaRPr>
          </a:p>
          <a:p>
            <a:pPr algn="l" indent="0" lvl="0" marL="0" rtl="0">
              <a:lnSpc>
                <a:spcPct val="115000"/>
              </a:lnSpc>
              <a:spcBef>
                <a:spcPts val="0"/>
              </a:spcBef>
              <a:spcAft>
                <a:spcPts val="0"/>
              </a:spcAft>
              <a:buNone/>
            </a:pPr>
            <a:r>
              <a:rPr lang="pt-BR" sz="1200">
                <a:latin typeface="Open Sans"/>
                <a:ea typeface="Open Sans"/>
                <a:cs typeface="Open Sans"/>
                <a:sym typeface="Open Sans"/>
              </a:rPr>
              <a:t>Este é o nome da sua aula. Elabore-o pensando em termos conhecidos pelos professores. Imagine que você usaria essas palavras para buscar esse plano na internet.</a:t>
            </a:r>
            <a:endParaRPr sz="1200">
              <a:latin typeface="Open Sans"/>
              <a:ea typeface="Open Sans"/>
              <a:cs typeface="Open Sans"/>
              <a:sym typeface="Open Sans"/>
            </a:endParaRPr>
          </a:p>
          <a:p>
            <a:pPr algn="l" indent="0" lvl="0" marL="0" rtl="0">
              <a:spcBef>
                <a:spcPts val="0"/>
              </a:spcBef>
              <a:spcAft>
                <a:spcPts val="0"/>
              </a:spcAft>
              <a:buNone/>
            </a:pPr>
            <a:r>
              <a:t/>
            </a:r>
            <a:endParaRPr sz="1200">
              <a:latin typeface="Open Sans ExtraBold"/>
              <a:ea typeface="Open Sans ExtraBold"/>
              <a:cs typeface="Open Sans ExtraBold"/>
              <a:sym typeface="Open Sans ExtraBold"/>
            </a:endParaRPr>
          </a:p>
        </p:txBody>
      </p:sp>
    </p:spTree>
  </p:cSld>
  <p:clrMapOvr>
    <a:masterClrMapping/>
  </p:clrMapOvr>
</p:sldLayout>
</file>

<file path=ppt/slideLayouts/slideLayout14.xml><?xml version="1.0" encoding="utf-8"?>
<p:sldLayout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matchingName="Introdução">
  <p:cSld name="BLANK_1_1_1">
    <p:spTree>
      <p:nvGrpSpPr>
        <p:cNvPr id="56" name="Shape 56"/>
        <p:cNvGrpSpPr/>
        <p:nvPr/>
      </p:nvGrpSpPr>
      <p:grpSpPr>
        <a:xfrm>
          <a:off x="0" y="0"/>
          <a:ext cx="0" cy="0"/>
          <a:chOff x="0" y="0"/>
          <a:chExt cx="0" cy="0"/>
        </a:xfrm>
      </p:grpSpPr>
      <p:sp>
        <p:nvSpPr>
          <p:cNvPr id="57" name="Google Shape;57;p15"/>
          <p:cNvSpPr txBox="1"/>
          <p:nvPr>
            <p:ph idx="12" type="sldNum"/>
          </p:nvPr>
        </p:nvSpPr>
        <p:spPr>
          <a:xfrm>
            <a:off x="8472458" y="6217622"/>
            <a:ext cx="548700" cy="524700"/>
          </a:xfrm>
          <a:prstGeom prst="rect">
            <a:avLst/>
          </a:prstGeom>
        </p:spPr>
        <p:txBody>
          <a:bodyPr anchor="ctr" anchorCtr="0" bIns="91425" lIns="91425" rIns="91425" spcFirstLastPara="1" tIns="91425" wrap="square">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algn="r" indent="0" lvl="0" marL="0" rtl="0">
              <a:spcBef>
                <a:spcPts val="0"/>
              </a:spcBef>
              <a:spcAft>
                <a:spcPts val="0"/>
              </a:spcAft>
              <a:buNone/>
            </a:pPr>
            <a:fld id="{00000000-1234-1234-1234-123412341234}" type="slidenum">
              <a:rPr lang="pt-BR"/>
              <a:t>‹#›</a:t>
            </a:fld>
            <a:endParaRPr/>
          </a:p>
        </p:txBody>
      </p:sp>
      <p:sp>
        <p:nvSpPr>
          <p:cNvPr id="58" name="Google Shape;58;p15"/>
          <p:cNvSpPr txBox="1"/>
          <p:nvPr/>
        </p:nvSpPr>
        <p:spPr>
          <a:xfrm>
            <a:off x="-2445900" y="0"/>
            <a:ext cx="1695600" cy="5014200"/>
          </a:xfrm>
          <a:prstGeom prst="rect">
            <a:avLst/>
          </a:prstGeom>
          <a:solidFill>
            <a:srgbClr val="FFD966"/>
          </a:solidFill>
          <a:ln cap="flat" cmpd="sng" w="28575">
            <a:solidFill>
              <a:srgbClr val="FFFFFF"/>
            </a:solidFill>
            <a:prstDash val="solid"/>
            <a:round/>
            <a:headEnd len="sm" type="none" w="sm"/>
            <a:tailEnd len="sm" type="none" w="sm"/>
          </a:ln>
        </p:spPr>
        <p:txBody>
          <a:bodyPr anchor="t" anchorCtr="0" bIns="91425" lIns="91425" rIns="91425" spcFirstLastPara="1" tIns="91425" wrap="square">
            <a:noAutofit/>
          </a:bodyPr>
          <a:lstStyle/>
          <a:p>
            <a:pPr algn="l" indent="0" lvl="0" marL="0" rtl="0">
              <a:lnSpc>
                <a:spcPct val="115000"/>
              </a:lnSpc>
              <a:spcBef>
                <a:spcPts val="0"/>
              </a:spcBef>
              <a:spcAft>
                <a:spcPts val="0"/>
              </a:spcAft>
              <a:buNone/>
            </a:pPr>
            <a:r>
              <a:rPr lang="pt-BR" sz="1200">
                <a:latin typeface="Open Sans ExtraBold"/>
                <a:ea typeface="Open Sans ExtraBold"/>
                <a:cs typeface="Open Sans ExtraBold"/>
                <a:sym typeface="Open Sans ExtraBold"/>
              </a:rPr>
              <a:t>INTRODUÇÃO</a:t>
            </a:r>
            <a:endParaRPr sz="1200">
              <a:latin typeface="Open Sans ExtraBold"/>
              <a:ea typeface="Open Sans ExtraBold"/>
              <a:cs typeface="Open Sans ExtraBold"/>
              <a:sym typeface="Open Sans ExtraBold"/>
            </a:endParaRPr>
          </a:p>
          <a:p>
            <a:pPr algn="l" indent="0" lvl="0" marL="0" rtl="0">
              <a:lnSpc>
                <a:spcPct val="115000"/>
              </a:lnSpc>
              <a:spcBef>
                <a:spcPts val="0"/>
              </a:spcBef>
              <a:spcAft>
                <a:spcPts val="0"/>
              </a:spcAft>
              <a:buNone/>
            </a:pPr>
            <a:r>
              <a:rPr lang="pt-BR" sz="1200">
                <a:latin typeface="Open Sans"/>
                <a:ea typeface="Open Sans"/>
                <a:cs typeface="Open Sans"/>
                <a:sym typeface="Open Sans"/>
              </a:rPr>
              <a:t>Neste componente da aula, você deve trazer tarefas para preparar os estudantes, para estabelecer uma memória ativa sobre os processos de ensino e aprendizagem etc.</a:t>
            </a:r>
            <a:endParaRPr sz="1200">
              <a:latin typeface="Open Sans"/>
              <a:ea typeface="Open Sans"/>
              <a:cs typeface="Open Sans"/>
              <a:sym typeface="Open Sans"/>
            </a:endParaRPr>
          </a:p>
          <a:p>
            <a:pPr algn="l" indent="0" lvl="0" marL="0" rtl="0">
              <a:spcBef>
                <a:spcPts val="0"/>
              </a:spcBef>
              <a:spcAft>
                <a:spcPts val="0"/>
              </a:spcAft>
              <a:buNone/>
            </a:pPr>
            <a:r>
              <a:t/>
            </a:r>
            <a:endParaRPr sz="1200">
              <a:latin typeface="Open Sans ExtraBold"/>
              <a:ea typeface="Open Sans ExtraBold"/>
              <a:cs typeface="Open Sans ExtraBold"/>
              <a:sym typeface="Open Sans ExtraBold"/>
            </a:endParaRPr>
          </a:p>
        </p:txBody>
      </p:sp>
    </p:spTree>
  </p:cSld>
  <p:clrMapOvr>
    <a:masterClrMapping/>
  </p:clrMapOvr>
</p:sldLayout>
</file>

<file path=ppt/slideLayouts/slideLayout15.xml><?xml version="1.0" encoding="utf-8"?>
<p:sldLayout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matchingName="Desenvolvimento">
  <p:cSld name="BLANK_1_1_1_1">
    <p:spTree>
      <p:nvGrpSpPr>
        <p:cNvPr id="59" name="Shape 59"/>
        <p:cNvGrpSpPr/>
        <p:nvPr/>
      </p:nvGrpSpPr>
      <p:grpSpPr>
        <a:xfrm>
          <a:off x="0" y="0"/>
          <a:ext cx="0" cy="0"/>
          <a:chOff x="0" y="0"/>
          <a:chExt cx="0" cy="0"/>
        </a:xfrm>
      </p:grpSpPr>
      <p:sp>
        <p:nvSpPr>
          <p:cNvPr id="60" name="Google Shape;60;p16"/>
          <p:cNvSpPr txBox="1"/>
          <p:nvPr>
            <p:ph idx="12" type="sldNum"/>
          </p:nvPr>
        </p:nvSpPr>
        <p:spPr>
          <a:xfrm>
            <a:off x="8472458" y="6217622"/>
            <a:ext cx="548700" cy="524700"/>
          </a:xfrm>
          <a:prstGeom prst="rect">
            <a:avLst/>
          </a:prstGeom>
        </p:spPr>
        <p:txBody>
          <a:bodyPr anchor="ctr" anchorCtr="0" bIns="91425" lIns="91425" rIns="91425" spcFirstLastPara="1" tIns="91425" wrap="square">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algn="r" indent="0" lvl="0" marL="0" rtl="0">
              <a:spcBef>
                <a:spcPts val="0"/>
              </a:spcBef>
              <a:spcAft>
                <a:spcPts val="0"/>
              </a:spcAft>
              <a:buNone/>
            </a:pPr>
            <a:fld id="{00000000-1234-1234-1234-123412341234}" type="slidenum">
              <a:rPr lang="pt-BR"/>
              <a:t>‹#›</a:t>
            </a:fld>
            <a:endParaRPr/>
          </a:p>
        </p:txBody>
      </p:sp>
      <p:sp>
        <p:nvSpPr>
          <p:cNvPr id="61" name="Google Shape;61;p16"/>
          <p:cNvSpPr txBox="1"/>
          <p:nvPr/>
        </p:nvSpPr>
        <p:spPr>
          <a:xfrm>
            <a:off x="-2445900" y="0"/>
            <a:ext cx="1789500" cy="5014200"/>
          </a:xfrm>
          <a:prstGeom prst="rect">
            <a:avLst/>
          </a:prstGeom>
          <a:solidFill>
            <a:srgbClr val="FFD966"/>
          </a:solidFill>
          <a:ln cap="flat" cmpd="sng" w="28575">
            <a:solidFill>
              <a:srgbClr val="FFFFFF"/>
            </a:solidFill>
            <a:prstDash val="solid"/>
            <a:round/>
            <a:headEnd len="sm" type="none" w="sm"/>
            <a:tailEnd len="sm" type="none" w="sm"/>
          </a:ln>
        </p:spPr>
        <p:txBody>
          <a:bodyPr anchor="t" anchorCtr="0" bIns="91425" lIns="91425" rIns="91425" spcFirstLastPara="1" tIns="91425" wrap="square">
            <a:noAutofit/>
          </a:bodyPr>
          <a:lstStyle/>
          <a:p>
            <a:pPr algn="l" indent="0" lvl="0" marL="0" rtl="0">
              <a:lnSpc>
                <a:spcPct val="115000"/>
              </a:lnSpc>
              <a:spcBef>
                <a:spcPts val="0"/>
              </a:spcBef>
              <a:spcAft>
                <a:spcPts val="0"/>
              </a:spcAft>
              <a:buNone/>
            </a:pPr>
            <a:r>
              <a:rPr lang="pt-BR" sz="1200">
                <a:latin typeface="Open Sans ExtraBold"/>
                <a:ea typeface="Open Sans ExtraBold"/>
                <a:cs typeface="Open Sans ExtraBold"/>
                <a:sym typeface="Open Sans ExtraBold"/>
              </a:rPr>
              <a:t>DESENVOLVIMENTO</a:t>
            </a:r>
            <a:endParaRPr sz="1200">
              <a:latin typeface="Open Sans ExtraBold"/>
              <a:ea typeface="Open Sans ExtraBold"/>
              <a:cs typeface="Open Sans ExtraBold"/>
              <a:sym typeface="Open Sans ExtraBold"/>
            </a:endParaRPr>
          </a:p>
          <a:p>
            <a:pPr algn="l" indent="0" lvl="0" marL="0" rtl="0">
              <a:lnSpc>
                <a:spcPct val="115000"/>
              </a:lnSpc>
              <a:spcBef>
                <a:spcPts val="0"/>
              </a:spcBef>
              <a:spcAft>
                <a:spcPts val="0"/>
              </a:spcAft>
              <a:buNone/>
            </a:pPr>
            <a:r>
              <a:rPr lang="pt-BR" sz="1200">
                <a:latin typeface="Open Sans"/>
                <a:ea typeface="Open Sans"/>
                <a:cs typeface="Open Sans"/>
                <a:sym typeface="Open Sans"/>
              </a:rPr>
              <a:t>Neste componente da aula, você deve trazer</a:t>
            </a:r>
            <a:r>
              <a:rPr lang="pt-BR" sz="1200">
                <a:latin typeface="Open Sans"/>
                <a:ea typeface="Open Sans"/>
                <a:cs typeface="Open Sans"/>
                <a:sym typeface="Open Sans"/>
              </a:rPr>
              <a:t> tarefas que permitem estudo, manipulação, reflexão a respeito do objeto de conhecimento bem como sua aplicação.</a:t>
            </a:r>
            <a:endParaRPr sz="1200">
              <a:latin typeface="Open Sans"/>
              <a:ea typeface="Open Sans"/>
              <a:cs typeface="Open Sans"/>
              <a:sym typeface="Open Sans"/>
            </a:endParaRPr>
          </a:p>
          <a:p>
            <a:pPr algn="l" indent="0" lvl="0" marL="0" rtl="0">
              <a:lnSpc>
                <a:spcPct val="115000"/>
              </a:lnSpc>
              <a:spcBef>
                <a:spcPts val="0"/>
              </a:spcBef>
              <a:spcAft>
                <a:spcPts val="0"/>
              </a:spcAft>
              <a:buNone/>
            </a:pPr>
            <a:r>
              <a:t/>
            </a:r>
            <a:endParaRPr sz="1200">
              <a:latin typeface="Open Sans"/>
              <a:ea typeface="Open Sans"/>
              <a:cs typeface="Open Sans"/>
              <a:sym typeface="Open Sans"/>
            </a:endParaRPr>
          </a:p>
          <a:p>
            <a:pPr algn="l" indent="0" lvl="0" marL="0" rtl="0">
              <a:lnSpc>
                <a:spcPct val="115000"/>
              </a:lnSpc>
              <a:spcBef>
                <a:spcPts val="0"/>
              </a:spcBef>
              <a:spcAft>
                <a:spcPts val="0"/>
              </a:spcAft>
              <a:buNone/>
            </a:pPr>
            <a:r>
              <a:t/>
            </a:r>
            <a:endParaRPr sz="1200">
              <a:latin typeface="Open Sans"/>
              <a:ea typeface="Open Sans"/>
              <a:cs typeface="Open Sans"/>
              <a:sym typeface="Open Sans"/>
            </a:endParaRPr>
          </a:p>
        </p:txBody>
      </p:sp>
    </p:spTree>
  </p:cSld>
  <p:clrMapOvr>
    <a:masterClrMapping/>
  </p:clrMapOvr>
</p:sldLayout>
</file>

<file path=ppt/slideLayouts/slideLayout16.xml><?xml version="1.0" encoding="utf-8"?>
<p:sldLayout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matchingName="Fechamento">
  <p:cSld name="BLANK_1_1_1_1_1">
    <p:spTree>
      <p:nvGrpSpPr>
        <p:cNvPr id="62" name="Shape 62"/>
        <p:cNvGrpSpPr/>
        <p:nvPr/>
      </p:nvGrpSpPr>
      <p:grpSpPr>
        <a:xfrm>
          <a:off x="0" y="0"/>
          <a:ext cx="0" cy="0"/>
          <a:chOff x="0" y="0"/>
          <a:chExt cx="0" cy="0"/>
        </a:xfrm>
      </p:grpSpPr>
      <p:sp>
        <p:nvSpPr>
          <p:cNvPr id="63" name="Google Shape;63;p17"/>
          <p:cNvSpPr txBox="1"/>
          <p:nvPr>
            <p:ph idx="12" type="sldNum"/>
          </p:nvPr>
        </p:nvSpPr>
        <p:spPr>
          <a:xfrm>
            <a:off x="8472458" y="6217622"/>
            <a:ext cx="548700" cy="524700"/>
          </a:xfrm>
          <a:prstGeom prst="rect">
            <a:avLst/>
          </a:prstGeom>
        </p:spPr>
        <p:txBody>
          <a:bodyPr anchor="ctr" anchorCtr="0" bIns="91425" lIns="91425" rIns="91425" spcFirstLastPara="1" tIns="91425" wrap="square">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algn="r" indent="0" lvl="0" marL="0" rtl="0">
              <a:spcBef>
                <a:spcPts val="0"/>
              </a:spcBef>
              <a:spcAft>
                <a:spcPts val="0"/>
              </a:spcAft>
              <a:buNone/>
            </a:pPr>
            <a:fld id="{00000000-1234-1234-1234-123412341234}" type="slidenum">
              <a:rPr lang="pt-BR"/>
              <a:t>‹#›</a:t>
            </a:fld>
            <a:endParaRPr/>
          </a:p>
        </p:txBody>
      </p:sp>
      <p:sp>
        <p:nvSpPr>
          <p:cNvPr id="64" name="Google Shape;64;p17"/>
          <p:cNvSpPr txBox="1"/>
          <p:nvPr/>
        </p:nvSpPr>
        <p:spPr>
          <a:xfrm>
            <a:off x="-2445900" y="0"/>
            <a:ext cx="1789500" cy="5014200"/>
          </a:xfrm>
          <a:prstGeom prst="rect">
            <a:avLst/>
          </a:prstGeom>
          <a:solidFill>
            <a:srgbClr val="FFD966"/>
          </a:solidFill>
          <a:ln cap="flat" cmpd="sng" w="28575">
            <a:solidFill>
              <a:srgbClr val="FFFFFF"/>
            </a:solidFill>
            <a:prstDash val="solid"/>
            <a:round/>
            <a:headEnd len="sm" type="none" w="sm"/>
            <a:tailEnd len="sm" type="none" w="sm"/>
          </a:ln>
        </p:spPr>
        <p:txBody>
          <a:bodyPr anchor="t" anchorCtr="0" bIns="91425" lIns="91425" rIns="91425" spcFirstLastPara="1" tIns="91425" wrap="square">
            <a:noAutofit/>
          </a:bodyPr>
          <a:lstStyle/>
          <a:p>
            <a:pPr algn="l" indent="0" lvl="0" marL="0" rtl="0">
              <a:lnSpc>
                <a:spcPct val="115000"/>
              </a:lnSpc>
              <a:spcBef>
                <a:spcPts val="0"/>
              </a:spcBef>
              <a:spcAft>
                <a:spcPts val="0"/>
              </a:spcAft>
              <a:buNone/>
            </a:pPr>
            <a:r>
              <a:rPr lang="pt-BR" sz="1200">
                <a:latin typeface="Open Sans ExtraBold"/>
                <a:ea typeface="Open Sans ExtraBold"/>
                <a:cs typeface="Open Sans ExtraBold"/>
                <a:sym typeface="Open Sans ExtraBold"/>
              </a:rPr>
              <a:t>FECHAMENTO</a:t>
            </a:r>
            <a:endParaRPr sz="1200">
              <a:latin typeface="Open Sans ExtraBold"/>
              <a:ea typeface="Open Sans ExtraBold"/>
              <a:cs typeface="Open Sans ExtraBold"/>
              <a:sym typeface="Open Sans ExtraBold"/>
            </a:endParaRPr>
          </a:p>
          <a:p>
            <a:pPr algn="l" indent="0" lvl="0" marL="0" rtl="0">
              <a:lnSpc>
                <a:spcPct val="115000"/>
              </a:lnSpc>
              <a:spcBef>
                <a:spcPts val="0"/>
              </a:spcBef>
              <a:spcAft>
                <a:spcPts val="0"/>
              </a:spcAft>
              <a:buNone/>
            </a:pPr>
            <a:r>
              <a:rPr lang="pt-BR" sz="1200">
                <a:latin typeface="Open Sans"/>
                <a:ea typeface="Open Sans"/>
                <a:cs typeface="Open Sans"/>
                <a:sym typeface="Open Sans"/>
              </a:rPr>
              <a:t>Neste componente da aula, você deve trazer</a:t>
            </a:r>
            <a:r>
              <a:rPr lang="pt-BR" sz="1200">
                <a:latin typeface="Open Sans"/>
                <a:ea typeface="Open Sans"/>
                <a:cs typeface="Open Sans"/>
                <a:sym typeface="Open Sans"/>
              </a:rPr>
              <a:t> tarefas que permitem tanto obter informações sobre o resultado da tarefa, os processos envolvidos, bem como a antecipação dos próximos passos.</a:t>
            </a:r>
            <a:endParaRPr sz="1200">
              <a:latin typeface="Open Sans"/>
              <a:ea typeface="Open Sans"/>
              <a:cs typeface="Open Sans"/>
              <a:sym typeface="Open Sans"/>
            </a:endParaRPr>
          </a:p>
          <a:p>
            <a:pPr algn="l" indent="0" lvl="0" marL="0" rtl="0">
              <a:lnSpc>
                <a:spcPct val="115000"/>
              </a:lnSpc>
              <a:spcBef>
                <a:spcPts val="0"/>
              </a:spcBef>
              <a:spcAft>
                <a:spcPts val="0"/>
              </a:spcAft>
              <a:buNone/>
            </a:pPr>
            <a:r>
              <a:t/>
            </a:r>
            <a:endParaRPr sz="1200">
              <a:latin typeface="Open Sans"/>
              <a:ea typeface="Open Sans"/>
              <a:cs typeface="Open Sans"/>
              <a:sym typeface="Open Sans"/>
            </a:endParaRPr>
          </a:p>
          <a:p>
            <a:pPr algn="l" indent="0" lvl="0" marL="0" rtl="0">
              <a:lnSpc>
                <a:spcPct val="115000"/>
              </a:lnSpc>
              <a:spcBef>
                <a:spcPts val="0"/>
              </a:spcBef>
              <a:spcAft>
                <a:spcPts val="0"/>
              </a:spcAft>
              <a:buNone/>
            </a:pPr>
            <a:r>
              <a:t/>
            </a:r>
            <a:endParaRPr sz="1200">
              <a:latin typeface="Open Sans"/>
              <a:ea typeface="Open Sans"/>
              <a:cs typeface="Open Sans"/>
              <a:sym typeface="Open Sans"/>
            </a:endParaRPr>
          </a:p>
        </p:txBody>
      </p:sp>
    </p:spTree>
  </p:cSld>
  <p:clrMapOvr>
    <a:masterClrMapping/>
  </p:clrMapOvr>
</p:sldLayout>
</file>

<file path=ppt/slideLayouts/slideLayout17.xml><?xml version="1.0" encoding="utf-8"?>
<p:sldLayout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matchingName="Layout personalizado">
  <p:cSld name="AUTOLAYOUT">
    <p:bg>
      <p:bgPr>
        <a:solidFill>
          <a:srgbClr val="FFFFFF"/>
        </a:solidFill>
      </p:bgPr>
    </p:bg>
    <p:spTree>
      <p:nvGrpSpPr>
        <p:cNvPr id="65" name="Shape 65"/>
        <p:cNvGrpSpPr/>
        <p:nvPr/>
      </p:nvGrpSpPr>
      <p:grpSpPr>
        <a:xfrm>
          <a:off x="0" y="0"/>
          <a:ext cx="0" cy="0"/>
          <a:chOff x="0" y="0"/>
          <a:chExt cx="0" cy="0"/>
        </a:xfrm>
      </p:grpSpPr>
      <p:sp>
        <p:nvSpPr>
          <p:cNvPr id="66" name="Google Shape;66;p18"/>
          <p:cNvSpPr/>
          <p:nvPr/>
        </p:nvSpPr>
        <p:spPr>
          <a:xfrm>
            <a:off x="0" y="0"/>
            <a:ext cx="9144000" cy="6858000"/>
          </a:xfrm>
          <a:prstGeom prst="rect">
            <a:avLst/>
          </a:prstGeom>
          <a:solidFill>
            <a:schemeClr val="lt1"/>
          </a:solidFill>
          <a:ln>
            <a:noFill/>
          </a:ln>
        </p:spPr>
        <p:txBody>
          <a:bodyPr anchor="ctr" anchorCtr="0" bIns="91425" lIns="91425" rIns="91425" spcFirstLastPara="1" tIns="91425" wrap="square">
            <a:noAutofit/>
          </a:bodyPr>
          <a:lstStyle/>
          <a:p>
            <a:pPr algn="l" indent="0" lvl="0" marL="0" rtl="0">
              <a:spcBef>
                <a:spcPts val="0"/>
              </a:spcBef>
              <a:spcAft>
                <a:spcPts val="0"/>
              </a:spcAft>
              <a:buNone/>
            </a:pPr>
            <a:r>
              <a:t/>
            </a:r>
            <a:endParaRPr/>
          </a:p>
        </p:txBody>
      </p:sp>
      <p:sp>
        <p:nvSpPr>
          <p:cNvPr id="67" name="Google Shape;67;p18"/>
          <p:cNvSpPr txBox="1"/>
          <p:nvPr>
            <p:ph idx="1" type="body"/>
          </p:nvPr>
        </p:nvSpPr>
        <p:spPr>
          <a:xfrm>
            <a:off x="4011825" y="423100"/>
            <a:ext cx="4820100" cy="5794500"/>
          </a:xfrm>
          <a:prstGeom prst="rect">
            <a:avLst/>
          </a:prstGeom>
          <a:noFill/>
        </p:spPr>
        <p:txBody>
          <a:bodyPr anchor="t" anchorCtr="0" bIns="91425" lIns="91425" rIns="91425" spcFirstLastPara="1" tIns="91425" wrap="square">
            <a:noAutofit/>
          </a:bodyPr>
          <a:lstStyle>
            <a:lvl1pPr algn="l" indent="-330200" lvl="0" marL="457200">
              <a:lnSpc>
                <a:spcPct val="115000"/>
              </a:lnSpc>
              <a:spcBef>
                <a:spcPts val="0"/>
              </a:spcBef>
              <a:spcAft>
                <a:spcPts val="0"/>
              </a:spcAft>
              <a:buClr>
                <a:schemeClr val="dk2"/>
              </a:buClr>
              <a:buSzPts val="1600"/>
              <a:buChar char="●"/>
              <a:defRPr sz="1600">
                <a:solidFill>
                  <a:schemeClr val="dk2"/>
                </a:solidFill>
              </a:defRPr>
            </a:lvl1pPr>
            <a:lvl2pPr algn="l" indent="-317500" lvl="1" marL="914400">
              <a:lnSpc>
                <a:spcPct val="115000"/>
              </a:lnSpc>
              <a:spcBef>
                <a:spcPts val="1600"/>
              </a:spcBef>
              <a:spcAft>
                <a:spcPts val="0"/>
              </a:spcAft>
              <a:buClr>
                <a:schemeClr val="dk2"/>
              </a:buClr>
              <a:buSzPts val="1400"/>
              <a:buChar char="○"/>
              <a:defRPr sz="1400">
                <a:solidFill>
                  <a:schemeClr val="dk2"/>
                </a:solidFill>
              </a:defRPr>
            </a:lvl2pPr>
            <a:lvl3pPr algn="l" indent="-317500" lvl="2" marL="1371600">
              <a:lnSpc>
                <a:spcPct val="115000"/>
              </a:lnSpc>
              <a:spcBef>
                <a:spcPts val="1600"/>
              </a:spcBef>
              <a:spcAft>
                <a:spcPts val="0"/>
              </a:spcAft>
              <a:buClr>
                <a:schemeClr val="dk2"/>
              </a:buClr>
              <a:buSzPts val="1400"/>
              <a:buChar char="■"/>
              <a:defRPr sz="1400">
                <a:solidFill>
                  <a:schemeClr val="dk2"/>
                </a:solidFill>
              </a:defRPr>
            </a:lvl3pPr>
            <a:lvl4pPr algn="l" indent="-317500" lvl="3" marL="1828800">
              <a:lnSpc>
                <a:spcPct val="115000"/>
              </a:lnSpc>
              <a:spcBef>
                <a:spcPts val="1600"/>
              </a:spcBef>
              <a:spcAft>
                <a:spcPts val="0"/>
              </a:spcAft>
              <a:buClr>
                <a:schemeClr val="dk2"/>
              </a:buClr>
              <a:buSzPts val="1400"/>
              <a:buChar char="●"/>
              <a:defRPr sz="1400">
                <a:solidFill>
                  <a:schemeClr val="dk2"/>
                </a:solidFill>
              </a:defRPr>
            </a:lvl4pPr>
            <a:lvl5pPr algn="l" indent="-317500" lvl="4" marL="2286000">
              <a:lnSpc>
                <a:spcPct val="115000"/>
              </a:lnSpc>
              <a:spcBef>
                <a:spcPts val="1600"/>
              </a:spcBef>
              <a:spcAft>
                <a:spcPts val="0"/>
              </a:spcAft>
              <a:buClr>
                <a:schemeClr val="dk2"/>
              </a:buClr>
              <a:buSzPts val="1400"/>
              <a:buChar char="○"/>
              <a:defRPr sz="1400">
                <a:solidFill>
                  <a:schemeClr val="dk2"/>
                </a:solidFill>
              </a:defRPr>
            </a:lvl5pPr>
            <a:lvl6pPr algn="l" indent="-317500" lvl="5" marL="2743200">
              <a:lnSpc>
                <a:spcPct val="115000"/>
              </a:lnSpc>
              <a:spcBef>
                <a:spcPts val="1600"/>
              </a:spcBef>
              <a:spcAft>
                <a:spcPts val="0"/>
              </a:spcAft>
              <a:buClr>
                <a:schemeClr val="dk2"/>
              </a:buClr>
              <a:buSzPts val="1400"/>
              <a:buChar char="■"/>
              <a:defRPr sz="1400">
                <a:solidFill>
                  <a:schemeClr val="dk2"/>
                </a:solidFill>
              </a:defRPr>
            </a:lvl6pPr>
            <a:lvl7pPr algn="l" indent="-317500" lvl="6" marL="3200400">
              <a:lnSpc>
                <a:spcPct val="115000"/>
              </a:lnSpc>
              <a:spcBef>
                <a:spcPts val="1600"/>
              </a:spcBef>
              <a:spcAft>
                <a:spcPts val="0"/>
              </a:spcAft>
              <a:buClr>
                <a:schemeClr val="dk2"/>
              </a:buClr>
              <a:buSzPts val="1400"/>
              <a:buChar char="●"/>
              <a:defRPr sz="1400">
                <a:solidFill>
                  <a:schemeClr val="dk2"/>
                </a:solidFill>
              </a:defRPr>
            </a:lvl7pPr>
            <a:lvl8pPr algn="l" indent="-317500" lvl="7" marL="3657600">
              <a:lnSpc>
                <a:spcPct val="115000"/>
              </a:lnSpc>
              <a:spcBef>
                <a:spcPts val="1600"/>
              </a:spcBef>
              <a:spcAft>
                <a:spcPts val="0"/>
              </a:spcAft>
              <a:buClr>
                <a:schemeClr val="dk2"/>
              </a:buClr>
              <a:buSzPts val="1400"/>
              <a:buChar char="○"/>
              <a:defRPr sz="1400">
                <a:solidFill>
                  <a:schemeClr val="dk2"/>
                </a:solidFill>
              </a:defRPr>
            </a:lvl8pPr>
            <a:lvl9pPr algn="l" indent="-317500" lvl="8" marL="4114800">
              <a:lnSpc>
                <a:spcPct val="115000"/>
              </a:lnSpc>
              <a:spcBef>
                <a:spcPts val="1600"/>
              </a:spcBef>
              <a:spcAft>
                <a:spcPts val="1600"/>
              </a:spcAft>
              <a:buClr>
                <a:schemeClr val="dk2"/>
              </a:buClr>
              <a:buSzPts val="1400"/>
              <a:buChar char="■"/>
              <a:defRPr sz="1400">
                <a:solidFill>
                  <a:schemeClr val="dk2"/>
                </a:solidFill>
              </a:defRPr>
            </a:lvl9pPr>
          </a:lstStyle>
          <a:p/>
        </p:txBody>
      </p:sp>
      <p:sp>
        <p:nvSpPr>
          <p:cNvPr id="68" name="Google Shape;68;p18"/>
          <p:cNvSpPr txBox="1"/>
          <p:nvPr>
            <p:ph idx="12" type="sldNum"/>
          </p:nvPr>
        </p:nvSpPr>
        <p:spPr>
          <a:xfrm>
            <a:off x="8472458" y="6217622"/>
            <a:ext cx="548700" cy="524700"/>
          </a:xfrm>
          <a:prstGeom prst="rect">
            <a:avLst/>
          </a:prstGeom>
          <a:noFill/>
        </p:spPr>
        <p:txBody>
          <a:bodyPr anchor="ctr" anchorCtr="0" bIns="91425" lIns="91425" rIns="91425" spcFirstLastPara="1" tIns="91425" wrap="square">
            <a:noAutofit/>
          </a:bodyPr>
          <a:lstStyle>
            <a:lvl1pPr algn="r" lvl="0">
              <a:lnSpc>
                <a:spcPct val="100000"/>
              </a:lnSpc>
              <a:spcAft>
                <a:spcPts val="0"/>
              </a:spcAft>
              <a:buNone/>
              <a:defRPr sz="1000">
                <a:solidFill>
                  <a:schemeClr val="dk2"/>
                </a:solidFill>
              </a:defRPr>
            </a:lvl1pPr>
            <a:lvl2pPr algn="r" lvl="1">
              <a:lnSpc>
                <a:spcPct val="100000"/>
              </a:lnSpc>
              <a:spcAft>
                <a:spcPts val="0"/>
              </a:spcAft>
              <a:buNone/>
              <a:defRPr sz="1000">
                <a:solidFill>
                  <a:schemeClr val="dk2"/>
                </a:solidFill>
              </a:defRPr>
            </a:lvl2pPr>
            <a:lvl3pPr algn="r" lvl="2">
              <a:lnSpc>
                <a:spcPct val="100000"/>
              </a:lnSpc>
              <a:spcAft>
                <a:spcPts val="0"/>
              </a:spcAft>
              <a:buNone/>
              <a:defRPr sz="1000">
                <a:solidFill>
                  <a:schemeClr val="dk2"/>
                </a:solidFill>
              </a:defRPr>
            </a:lvl3pPr>
            <a:lvl4pPr algn="r" lvl="3">
              <a:lnSpc>
                <a:spcPct val="100000"/>
              </a:lnSpc>
              <a:spcAft>
                <a:spcPts val="0"/>
              </a:spcAft>
              <a:buNone/>
              <a:defRPr sz="1000">
                <a:solidFill>
                  <a:schemeClr val="dk2"/>
                </a:solidFill>
              </a:defRPr>
            </a:lvl4pPr>
            <a:lvl5pPr algn="r" lvl="4">
              <a:lnSpc>
                <a:spcPct val="100000"/>
              </a:lnSpc>
              <a:spcAft>
                <a:spcPts val="0"/>
              </a:spcAft>
              <a:buNone/>
              <a:defRPr sz="1000">
                <a:solidFill>
                  <a:schemeClr val="dk2"/>
                </a:solidFill>
              </a:defRPr>
            </a:lvl5pPr>
            <a:lvl6pPr algn="r" lvl="5">
              <a:lnSpc>
                <a:spcPct val="100000"/>
              </a:lnSpc>
              <a:spcAft>
                <a:spcPts val="0"/>
              </a:spcAft>
              <a:buNone/>
              <a:defRPr sz="1000">
                <a:solidFill>
                  <a:schemeClr val="dk2"/>
                </a:solidFill>
              </a:defRPr>
            </a:lvl6pPr>
            <a:lvl7pPr algn="r" lvl="6">
              <a:lnSpc>
                <a:spcPct val="100000"/>
              </a:lnSpc>
              <a:spcAft>
                <a:spcPts val="0"/>
              </a:spcAft>
              <a:buNone/>
              <a:defRPr sz="1000">
                <a:solidFill>
                  <a:schemeClr val="dk2"/>
                </a:solidFill>
              </a:defRPr>
            </a:lvl7pPr>
            <a:lvl8pPr algn="r" lvl="7">
              <a:lnSpc>
                <a:spcPct val="100000"/>
              </a:lnSpc>
              <a:spcAft>
                <a:spcPts val="0"/>
              </a:spcAft>
              <a:buNone/>
              <a:defRPr sz="1000">
                <a:solidFill>
                  <a:schemeClr val="dk2"/>
                </a:solidFill>
              </a:defRPr>
            </a:lvl8pPr>
            <a:lvl9pPr algn="r" lvl="8">
              <a:lnSpc>
                <a:spcPct val="100000"/>
              </a:lnSpc>
              <a:spcAft>
                <a:spcPts val="0"/>
              </a:spcAft>
              <a:buNone/>
              <a:defRPr sz="1000">
                <a:solidFill>
                  <a:schemeClr val="dk2"/>
                </a:solidFill>
              </a:defRPr>
            </a:lvl9pPr>
          </a:lstStyle>
          <a:p>
            <a:pPr algn="r" indent="0" lvl="0" marL="0"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867800"/>
            <a:ext cx="8520600" cy="1122300"/>
          </a:xfrm>
          <a:prstGeom prst="rect">
            <a:avLst/>
          </a:prstGeom>
        </p:spPr>
        <p:txBody>
          <a:bodyPr anchor="ctr" anchorCtr="0" bIns="91425" lIns="91425" rIns="91425" spcFirstLastPara="1" tIns="91425" wrap="square">
            <a:noAutofit/>
          </a:bodyPr>
          <a:lstStyle>
            <a:lvl1pPr algn="ctr" lvl="0">
              <a:spcBef>
                <a:spcPts val="0"/>
              </a:spcBef>
              <a:spcAft>
                <a:spcPts val="0"/>
              </a:spcAft>
              <a:buSzPts val="3600"/>
              <a:buNone/>
              <a:defRPr sz="3600"/>
            </a:lvl1pPr>
            <a:lvl2pPr algn="ctr" lvl="1">
              <a:spcBef>
                <a:spcPts val="0"/>
              </a:spcBef>
              <a:spcAft>
                <a:spcPts val="0"/>
              </a:spcAft>
              <a:buSzPts val="3600"/>
              <a:buNone/>
              <a:defRPr sz="3600"/>
            </a:lvl2pPr>
            <a:lvl3pPr algn="ctr" lvl="2">
              <a:spcBef>
                <a:spcPts val="0"/>
              </a:spcBef>
              <a:spcAft>
                <a:spcPts val="0"/>
              </a:spcAft>
              <a:buSzPts val="3600"/>
              <a:buNone/>
              <a:defRPr sz="3600"/>
            </a:lvl3pPr>
            <a:lvl4pPr algn="ctr" lvl="3">
              <a:spcBef>
                <a:spcPts val="0"/>
              </a:spcBef>
              <a:spcAft>
                <a:spcPts val="0"/>
              </a:spcAft>
              <a:buSzPts val="3600"/>
              <a:buNone/>
              <a:defRPr sz="3600"/>
            </a:lvl4pPr>
            <a:lvl5pPr algn="ctr" lvl="4">
              <a:spcBef>
                <a:spcPts val="0"/>
              </a:spcBef>
              <a:spcAft>
                <a:spcPts val="0"/>
              </a:spcAft>
              <a:buSzPts val="3600"/>
              <a:buNone/>
              <a:defRPr sz="3600"/>
            </a:lvl5pPr>
            <a:lvl6pPr algn="ctr" lvl="5">
              <a:spcBef>
                <a:spcPts val="0"/>
              </a:spcBef>
              <a:spcAft>
                <a:spcPts val="0"/>
              </a:spcAft>
              <a:buSzPts val="3600"/>
              <a:buNone/>
              <a:defRPr sz="3600"/>
            </a:lvl6pPr>
            <a:lvl7pPr algn="ctr" lvl="6">
              <a:spcBef>
                <a:spcPts val="0"/>
              </a:spcBef>
              <a:spcAft>
                <a:spcPts val="0"/>
              </a:spcAft>
              <a:buSzPts val="3600"/>
              <a:buNone/>
              <a:defRPr sz="3600"/>
            </a:lvl7pPr>
            <a:lvl8pPr algn="ctr" lvl="7">
              <a:spcBef>
                <a:spcPts val="0"/>
              </a:spcBef>
              <a:spcAft>
                <a:spcPts val="0"/>
              </a:spcAft>
              <a:buSzPts val="3600"/>
              <a:buNone/>
              <a:defRPr sz="3600"/>
            </a:lvl8pPr>
            <a:lvl9pPr algn="ctr" lvl="8">
              <a:spcBef>
                <a:spcPts val="0"/>
              </a:spcBef>
              <a:spcAft>
                <a:spcPts val="0"/>
              </a:spcAft>
              <a:buSzPts val="3600"/>
              <a:buNone/>
              <a:defRPr sz="3600"/>
            </a:lvl9pPr>
          </a:lstStyle>
          <a:p/>
        </p:txBody>
      </p:sp>
      <p:sp>
        <p:nvSpPr>
          <p:cNvPr id="15" name="Google Shape;15;p3"/>
          <p:cNvSpPr txBox="1"/>
          <p:nvPr>
            <p:ph idx="12" type="sldNum"/>
          </p:nvPr>
        </p:nvSpPr>
        <p:spPr>
          <a:xfrm>
            <a:off x="8472458" y="6217622"/>
            <a:ext cx="548700" cy="524700"/>
          </a:xfrm>
          <a:prstGeom prst="rect">
            <a:avLst/>
          </a:prstGeom>
        </p:spPr>
        <p:txBody>
          <a:bodyPr anchor="ctr" anchorCtr="0" bIns="91425" lIns="91425"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593367"/>
            <a:ext cx="8520600" cy="763500"/>
          </a:xfrm>
          <a:prstGeom prst="rect">
            <a:avLst/>
          </a:prstGeom>
        </p:spPr>
        <p:txBody>
          <a:bodyPr anchor="t" anchorCtr="0" bIns="91425" lIns="91425" rIns="91425" spcFirstLastPara="1" tIns="91425" wrap="square">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536633"/>
            <a:ext cx="8520600" cy="4555200"/>
          </a:xfrm>
          <a:prstGeom prst="rect">
            <a:avLst/>
          </a:prstGeom>
        </p:spPr>
        <p:txBody>
          <a:bodyPr anchor="t" anchorCtr="0" bIns="91425" lIns="91425" rIns="91425" spcFirstLastPara="1" tIns="91425" wrap="square">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6217622"/>
            <a:ext cx="548700" cy="524700"/>
          </a:xfrm>
          <a:prstGeom prst="rect">
            <a:avLst/>
          </a:prstGeom>
        </p:spPr>
        <p:txBody>
          <a:bodyPr anchor="ctr" anchorCtr="0" bIns="91425" lIns="91425"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593367"/>
            <a:ext cx="8520600" cy="763500"/>
          </a:xfrm>
          <a:prstGeom prst="rect">
            <a:avLst/>
          </a:prstGeom>
        </p:spPr>
        <p:txBody>
          <a:bodyPr anchor="t" anchorCtr="0" bIns="91425" lIns="91425" rIns="91425" spcFirstLastPara="1" tIns="91425" wrap="square">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536633"/>
            <a:ext cx="3999900" cy="4555200"/>
          </a:xfrm>
          <a:prstGeom prst="rect">
            <a:avLst/>
          </a:prstGeom>
        </p:spPr>
        <p:txBody>
          <a:bodyPr anchor="t" anchorCtr="0" bIns="91425" lIns="91425" rIns="91425" spcFirstLastPara="1" tIns="91425" wrap="square">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536633"/>
            <a:ext cx="3999900" cy="4555200"/>
          </a:xfrm>
          <a:prstGeom prst="rect">
            <a:avLst/>
          </a:prstGeom>
        </p:spPr>
        <p:txBody>
          <a:bodyPr anchor="t" anchorCtr="0" bIns="91425" lIns="91425" rIns="91425" spcFirstLastPara="1" tIns="91425" wrap="square">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6217622"/>
            <a:ext cx="548700" cy="524700"/>
          </a:xfrm>
          <a:prstGeom prst="rect">
            <a:avLst/>
          </a:prstGeom>
        </p:spPr>
        <p:txBody>
          <a:bodyPr anchor="ctr" anchorCtr="0" bIns="91425" lIns="91425"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593367"/>
            <a:ext cx="8520600" cy="763500"/>
          </a:xfrm>
          <a:prstGeom prst="rect">
            <a:avLst/>
          </a:prstGeom>
        </p:spPr>
        <p:txBody>
          <a:bodyPr anchor="t" anchorCtr="0" bIns="91425" lIns="91425" rIns="91425" spcFirstLastPara="1" tIns="91425" wrap="square">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6217622"/>
            <a:ext cx="548700" cy="524700"/>
          </a:xfrm>
          <a:prstGeom prst="rect">
            <a:avLst/>
          </a:prstGeom>
        </p:spPr>
        <p:txBody>
          <a:bodyPr anchor="ctr" anchorCtr="0" bIns="91425" lIns="91425"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740800"/>
            <a:ext cx="2808000" cy="1007700"/>
          </a:xfrm>
          <a:prstGeom prst="rect">
            <a:avLst/>
          </a:prstGeom>
        </p:spPr>
        <p:txBody>
          <a:bodyPr anchor="b" anchorCtr="0" bIns="91425" lIns="91425" rIns="91425" spcFirstLastPara="1" tIns="91425" wrap="square">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852800"/>
            <a:ext cx="2808000" cy="4239300"/>
          </a:xfrm>
          <a:prstGeom prst="rect">
            <a:avLst/>
          </a:prstGeom>
        </p:spPr>
        <p:txBody>
          <a:bodyPr anchor="t" anchorCtr="0" bIns="91425" lIns="91425" rIns="91425" spcFirstLastPara="1" tIns="91425" wrap="square">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6217622"/>
            <a:ext cx="548700" cy="524700"/>
          </a:xfrm>
          <a:prstGeom prst="rect">
            <a:avLst/>
          </a:prstGeom>
        </p:spPr>
        <p:txBody>
          <a:bodyPr anchor="ctr" anchorCtr="0" bIns="91425" lIns="91425"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600200"/>
            <a:ext cx="6367800" cy="5454300"/>
          </a:xfrm>
          <a:prstGeom prst="rect">
            <a:avLst/>
          </a:prstGeom>
        </p:spPr>
        <p:txBody>
          <a:bodyPr anchor="ctr" anchorCtr="0" bIns="91425" lIns="91425" rIns="91425" spcFirstLastPara="1" tIns="91425" wrap="square">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6217622"/>
            <a:ext cx="548700" cy="524700"/>
          </a:xfrm>
          <a:prstGeom prst="rect">
            <a:avLst/>
          </a:prstGeom>
        </p:spPr>
        <p:txBody>
          <a:bodyPr anchor="ctr" anchorCtr="0" bIns="91425" lIns="91425"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67"/>
            <a:ext cx="4572000" cy="6858000"/>
          </a:xfrm>
          <a:prstGeom prst="rect">
            <a:avLst/>
          </a:prstGeom>
          <a:solidFill>
            <a:schemeClr val="lt2"/>
          </a:solidFill>
          <a:ln>
            <a:noFill/>
          </a:ln>
        </p:spPr>
        <p:txBody>
          <a:bodyPr anchor="ctr" anchorCtr="0" bIns="91425" lIns="91425" rIns="91425" spcFirstLastPara="1" tIns="91425" wrap="square">
            <a:noAutofit/>
          </a:bodyPr>
          <a:lstStyle/>
          <a:p>
            <a:pPr algn="l" indent="0" lvl="0" marL="0" rtl="0">
              <a:spcBef>
                <a:spcPts val="0"/>
              </a:spcBef>
              <a:spcAft>
                <a:spcPts val="0"/>
              </a:spcAft>
              <a:buNone/>
            </a:pPr>
            <a:r>
              <a:t/>
            </a:r>
            <a:endParaRPr/>
          </a:p>
        </p:txBody>
      </p:sp>
      <p:sp>
        <p:nvSpPr>
          <p:cNvPr id="37" name="Google Shape;37;p9"/>
          <p:cNvSpPr txBox="1"/>
          <p:nvPr>
            <p:ph type="title"/>
          </p:nvPr>
        </p:nvSpPr>
        <p:spPr>
          <a:xfrm>
            <a:off x="265500" y="1644233"/>
            <a:ext cx="4045200" cy="1976400"/>
          </a:xfrm>
          <a:prstGeom prst="rect">
            <a:avLst/>
          </a:prstGeom>
        </p:spPr>
        <p:txBody>
          <a:bodyPr anchor="b" anchorCtr="0" bIns="91425" lIns="91425" rIns="91425" spcFirstLastPara="1" tIns="91425" wrap="square">
            <a:noAutofit/>
          </a:bodyPr>
          <a:lstStyle>
            <a:lvl1pPr algn="ctr" lvl="0">
              <a:spcBef>
                <a:spcPts val="0"/>
              </a:spcBef>
              <a:spcAft>
                <a:spcPts val="0"/>
              </a:spcAft>
              <a:buSzPts val="4200"/>
              <a:buNone/>
              <a:defRPr sz="4200"/>
            </a:lvl1pPr>
            <a:lvl2pPr algn="ctr" lvl="1">
              <a:spcBef>
                <a:spcPts val="0"/>
              </a:spcBef>
              <a:spcAft>
                <a:spcPts val="0"/>
              </a:spcAft>
              <a:buSzPts val="4200"/>
              <a:buNone/>
              <a:defRPr sz="4200"/>
            </a:lvl2pPr>
            <a:lvl3pPr algn="ctr" lvl="2">
              <a:spcBef>
                <a:spcPts val="0"/>
              </a:spcBef>
              <a:spcAft>
                <a:spcPts val="0"/>
              </a:spcAft>
              <a:buSzPts val="4200"/>
              <a:buNone/>
              <a:defRPr sz="4200"/>
            </a:lvl3pPr>
            <a:lvl4pPr algn="ctr" lvl="3">
              <a:spcBef>
                <a:spcPts val="0"/>
              </a:spcBef>
              <a:spcAft>
                <a:spcPts val="0"/>
              </a:spcAft>
              <a:buSzPts val="4200"/>
              <a:buNone/>
              <a:defRPr sz="4200"/>
            </a:lvl4pPr>
            <a:lvl5pPr algn="ctr" lvl="4">
              <a:spcBef>
                <a:spcPts val="0"/>
              </a:spcBef>
              <a:spcAft>
                <a:spcPts val="0"/>
              </a:spcAft>
              <a:buSzPts val="4200"/>
              <a:buNone/>
              <a:defRPr sz="4200"/>
            </a:lvl5pPr>
            <a:lvl6pPr algn="ctr" lvl="5">
              <a:spcBef>
                <a:spcPts val="0"/>
              </a:spcBef>
              <a:spcAft>
                <a:spcPts val="0"/>
              </a:spcAft>
              <a:buSzPts val="4200"/>
              <a:buNone/>
              <a:defRPr sz="4200"/>
            </a:lvl6pPr>
            <a:lvl7pPr algn="ctr" lvl="6">
              <a:spcBef>
                <a:spcPts val="0"/>
              </a:spcBef>
              <a:spcAft>
                <a:spcPts val="0"/>
              </a:spcAft>
              <a:buSzPts val="4200"/>
              <a:buNone/>
              <a:defRPr sz="4200"/>
            </a:lvl7pPr>
            <a:lvl8pPr algn="ctr" lvl="7">
              <a:spcBef>
                <a:spcPts val="0"/>
              </a:spcBef>
              <a:spcAft>
                <a:spcPts val="0"/>
              </a:spcAft>
              <a:buSzPts val="4200"/>
              <a:buNone/>
              <a:defRPr sz="4200"/>
            </a:lvl8pPr>
            <a:lvl9pPr algn="ctr" lvl="8">
              <a:spcBef>
                <a:spcPts val="0"/>
              </a:spcBef>
              <a:spcAft>
                <a:spcPts val="0"/>
              </a:spcAft>
              <a:buSzPts val="4200"/>
              <a:buNone/>
              <a:defRPr sz="4200"/>
            </a:lvl9pPr>
          </a:lstStyle>
          <a:p/>
        </p:txBody>
      </p:sp>
      <p:sp>
        <p:nvSpPr>
          <p:cNvPr id="38" name="Google Shape;38;p9"/>
          <p:cNvSpPr txBox="1"/>
          <p:nvPr>
            <p:ph idx="1" type="subTitle"/>
          </p:nvPr>
        </p:nvSpPr>
        <p:spPr>
          <a:xfrm>
            <a:off x="265500" y="3737433"/>
            <a:ext cx="4045200" cy="1646700"/>
          </a:xfrm>
          <a:prstGeom prst="rect">
            <a:avLst/>
          </a:prstGeom>
        </p:spPr>
        <p:txBody>
          <a:bodyPr anchor="t" anchorCtr="0" bIns="91425" lIns="91425" rIns="91425" spcFirstLastPara="1" tIns="91425" wrap="square">
            <a:noAutofit/>
          </a:bodyPr>
          <a:lstStyle>
            <a:lvl1pPr algn="ctr" lvl="0">
              <a:lnSpc>
                <a:spcPct val="100000"/>
              </a:lnSpc>
              <a:spcBef>
                <a:spcPts val="0"/>
              </a:spcBef>
              <a:spcAft>
                <a:spcPts val="0"/>
              </a:spcAft>
              <a:buSzPts val="2100"/>
              <a:buNone/>
              <a:defRPr sz="2100"/>
            </a:lvl1pPr>
            <a:lvl2pPr algn="ctr" lvl="1">
              <a:lnSpc>
                <a:spcPct val="100000"/>
              </a:lnSpc>
              <a:spcBef>
                <a:spcPts val="0"/>
              </a:spcBef>
              <a:spcAft>
                <a:spcPts val="0"/>
              </a:spcAft>
              <a:buSzPts val="2100"/>
              <a:buNone/>
              <a:defRPr sz="2100"/>
            </a:lvl2pPr>
            <a:lvl3pPr algn="ctr" lvl="2">
              <a:lnSpc>
                <a:spcPct val="100000"/>
              </a:lnSpc>
              <a:spcBef>
                <a:spcPts val="0"/>
              </a:spcBef>
              <a:spcAft>
                <a:spcPts val="0"/>
              </a:spcAft>
              <a:buSzPts val="2100"/>
              <a:buNone/>
              <a:defRPr sz="2100"/>
            </a:lvl3pPr>
            <a:lvl4pPr algn="ctr" lvl="3">
              <a:lnSpc>
                <a:spcPct val="100000"/>
              </a:lnSpc>
              <a:spcBef>
                <a:spcPts val="0"/>
              </a:spcBef>
              <a:spcAft>
                <a:spcPts val="0"/>
              </a:spcAft>
              <a:buSzPts val="2100"/>
              <a:buNone/>
              <a:defRPr sz="2100"/>
            </a:lvl4pPr>
            <a:lvl5pPr algn="ctr" lvl="4">
              <a:lnSpc>
                <a:spcPct val="100000"/>
              </a:lnSpc>
              <a:spcBef>
                <a:spcPts val="0"/>
              </a:spcBef>
              <a:spcAft>
                <a:spcPts val="0"/>
              </a:spcAft>
              <a:buSzPts val="2100"/>
              <a:buNone/>
              <a:defRPr sz="2100"/>
            </a:lvl5pPr>
            <a:lvl6pPr algn="ctr" lvl="5">
              <a:lnSpc>
                <a:spcPct val="100000"/>
              </a:lnSpc>
              <a:spcBef>
                <a:spcPts val="0"/>
              </a:spcBef>
              <a:spcAft>
                <a:spcPts val="0"/>
              </a:spcAft>
              <a:buSzPts val="2100"/>
              <a:buNone/>
              <a:defRPr sz="2100"/>
            </a:lvl6pPr>
            <a:lvl7pPr algn="ctr" lvl="6">
              <a:lnSpc>
                <a:spcPct val="100000"/>
              </a:lnSpc>
              <a:spcBef>
                <a:spcPts val="0"/>
              </a:spcBef>
              <a:spcAft>
                <a:spcPts val="0"/>
              </a:spcAft>
              <a:buSzPts val="2100"/>
              <a:buNone/>
              <a:defRPr sz="2100"/>
            </a:lvl7pPr>
            <a:lvl8pPr algn="ctr" lvl="7">
              <a:lnSpc>
                <a:spcPct val="100000"/>
              </a:lnSpc>
              <a:spcBef>
                <a:spcPts val="0"/>
              </a:spcBef>
              <a:spcAft>
                <a:spcPts val="0"/>
              </a:spcAft>
              <a:buSzPts val="2100"/>
              <a:buNone/>
              <a:defRPr sz="2100"/>
            </a:lvl8pPr>
            <a:lvl9pPr algn="ctr" lvl="8">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965433"/>
            <a:ext cx="3837000" cy="4926900"/>
          </a:xfrm>
          <a:prstGeom prst="rect">
            <a:avLst/>
          </a:prstGeom>
        </p:spPr>
        <p:txBody>
          <a:bodyPr anchor="ctr" anchorCtr="0" bIns="91425" lIns="91425" rIns="91425" spcFirstLastPara="1" tIns="91425" wrap="square">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6217622"/>
            <a:ext cx="548700" cy="524700"/>
          </a:xfrm>
          <a:prstGeom prst="rect">
            <a:avLst/>
          </a:prstGeom>
        </p:spPr>
        <p:txBody>
          <a:bodyPr anchor="ctr" anchorCtr="0" bIns="91425" lIns="91425"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5640767"/>
            <a:ext cx="5998800" cy="806700"/>
          </a:xfrm>
          <a:prstGeom prst="rect">
            <a:avLst/>
          </a:prstGeom>
        </p:spPr>
        <p:txBody>
          <a:bodyPr anchor="ctr" anchorCtr="0" bIns="91425" lIns="91425" rIns="91425" spcFirstLastPara="1" tIns="91425" wrap="square">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6217622"/>
            <a:ext cx="548700" cy="524700"/>
          </a:xfrm>
          <a:prstGeom prst="rect">
            <a:avLst/>
          </a:prstGeom>
        </p:spPr>
        <p:txBody>
          <a:bodyPr anchor="ctr" anchorCtr="0" bIns="91425" lIns="91425"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slideLayouts/slideLayout17.xml" Type="http://schemas.openxmlformats.org/officeDocument/2006/relationships/slideLayout"/><Relationship Id="rId18" Target="../theme/theme2.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593367"/>
            <a:ext cx="8520600" cy="763500"/>
          </a:xfrm>
          <a:prstGeom prst="rect">
            <a:avLst/>
          </a:prstGeom>
          <a:noFill/>
          <a:ln>
            <a:noFill/>
          </a:ln>
        </p:spPr>
        <p:txBody>
          <a:bodyPr anchor="t" anchorCtr="0" bIns="91425" lIns="91425" rIns="91425" spcFirstLastPara="1" tIns="91425" wrap="square">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536633"/>
            <a:ext cx="8520600" cy="4555200"/>
          </a:xfrm>
          <a:prstGeom prst="rect">
            <a:avLst/>
          </a:prstGeom>
          <a:noFill/>
          <a:ln>
            <a:noFill/>
          </a:ln>
        </p:spPr>
        <p:txBody>
          <a:bodyPr anchor="t" anchorCtr="0" bIns="91425" lIns="91425" rIns="91425" spcFirstLastPara="1" tIns="91425" wrap="square">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6217622"/>
            <a:ext cx="548700" cy="524700"/>
          </a:xfrm>
          <a:prstGeom prst="rect">
            <a:avLst/>
          </a:prstGeom>
          <a:noFill/>
          <a:ln>
            <a:noFill/>
          </a:ln>
        </p:spPr>
        <p:txBody>
          <a:bodyPr anchor="ctr" anchorCtr="0" bIns="91425" lIns="91425" rIns="91425" spcFirstLastPara="1" tIns="91425" wrap="square">
            <a:noAutofit/>
          </a:bodyPr>
          <a:lstStyle>
            <a:lvl1pPr algn="r" lvl="0">
              <a:buNone/>
              <a:defRPr sz="1000">
                <a:solidFill>
                  <a:schemeClr val="dk2"/>
                </a:solidFill>
              </a:defRPr>
            </a:lvl1pPr>
            <a:lvl2pPr algn="r" lvl="1">
              <a:buNone/>
              <a:defRPr sz="1000">
                <a:solidFill>
                  <a:schemeClr val="dk2"/>
                </a:solidFill>
              </a:defRPr>
            </a:lvl2pPr>
            <a:lvl3pPr algn="r" lvl="2">
              <a:buNone/>
              <a:defRPr sz="1000">
                <a:solidFill>
                  <a:schemeClr val="dk2"/>
                </a:solidFill>
              </a:defRPr>
            </a:lvl3pPr>
            <a:lvl4pPr algn="r" lvl="3">
              <a:buNone/>
              <a:defRPr sz="1000">
                <a:solidFill>
                  <a:schemeClr val="dk2"/>
                </a:solidFill>
              </a:defRPr>
            </a:lvl4pPr>
            <a:lvl5pPr algn="r" lvl="4">
              <a:buNone/>
              <a:defRPr sz="1000">
                <a:solidFill>
                  <a:schemeClr val="dk2"/>
                </a:solidFill>
              </a:defRPr>
            </a:lvl5pPr>
            <a:lvl6pPr algn="r" lvl="5">
              <a:buNone/>
              <a:defRPr sz="1000">
                <a:solidFill>
                  <a:schemeClr val="dk2"/>
                </a:solidFill>
              </a:defRPr>
            </a:lvl6pPr>
            <a:lvl7pPr algn="r" lvl="6">
              <a:buNone/>
              <a:defRPr sz="1000">
                <a:solidFill>
                  <a:schemeClr val="dk2"/>
                </a:solidFill>
              </a:defRPr>
            </a:lvl7pPr>
            <a:lvl8pPr algn="r" lvl="7">
              <a:buNone/>
              <a:defRPr sz="1000">
                <a:solidFill>
                  <a:schemeClr val="dk2"/>
                </a:solidFill>
              </a:defRPr>
            </a:lvl8pPr>
            <a:lvl9pPr algn="r" lvl="8">
              <a:buNone/>
              <a:defRPr sz="1000">
                <a:solidFill>
                  <a:schemeClr val="dk2"/>
                </a:solidFill>
              </a:defRPr>
            </a:lvl9pPr>
          </a:lstStyle>
          <a:p>
            <a:pPr algn="r" indent="0" lvl="0" marL="0" rtl="0">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folHlink="folHlink" hlink="hlink" tx1="dk1" tx2="lt2"/>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p:hf dt="0" ftr="0" hdr="0" sldNum="0"/>
  <p:txStyles>
    <p:title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titleStyle>
    <p:body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bodyStyle>
    <p:other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otherStyle>
  </p:txStyles>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3.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4.xml" Type="http://schemas.openxmlformats.org/officeDocument/2006/relationships/slideLayout"/><Relationship Id="rId2" Target="../notesSlides/notesSlide3.xml" Type="http://schemas.openxmlformats.org/officeDocument/2006/relationships/notesSlide"/><Relationship Id="rId3" Target="../media/image1.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7.xml" Type="http://schemas.openxmlformats.org/officeDocument/2006/relationships/slideLayout"/><Relationship Id="rId2" Target="../notesSlides/notesSlide4.xml" Type="http://schemas.openxmlformats.org/officeDocument/2006/relationships/notesSlide"/><Relationship Id="rId3" Target="../media/image2.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16.xml" Type="http://schemas.openxmlformats.org/officeDocument/2006/relationships/slideLayout"/><Relationship Id="rId2" Target="../notesSlides/notesSlide8.xml" Type="http://schemas.openxmlformats.org/officeDocument/2006/relationships/notesSlide"/></Relationships>
</file>

<file path=ppt/slides/slide1.xml><?xml version="1.0" encoding="utf-8"?>
<p:sld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p:cSld>
    <p:spTree>
      <p:nvGrpSpPr>
        <p:cNvPr id="72" name="Shape 72"/>
        <p:cNvGrpSpPr/>
        <p:nvPr/>
      </p:nvGrpSpPr>
      <p:grpSpPr>
        <a:xfrm>
          <a:off x="0" y="0"/>
          <a:ext cx="0" cy="0"/>
          <a:chOff x="0" y="0"/>
          <a:chExt cx="0" cy="0"/>
        </a:xfrm>
      </p:grpSpPr>
      <p:graphicFrame>
        <p:nvGraphicFramePr>
          <p:cNvPr id="73" name="Google Shape;73;p19"/>
          <p:cNvGraphicFramePr/>
          <p:nvPr/>
        </p:nvGraphicFramePr>
        <p:xfrm>
          <a:off x="422500" y="342963"/>
          <a:ext cx="3000000" cy="3000000"/>
        </p:xfrm>
        <a:graphic>
          <a:graphicData uri="http://schemas.openxmlformats.org/drawingml/2006/table">
            <a:tbl>
              <a:tblPr>
                <a:noFill/>
                <a:tableStyleId>{94BD4877-8C0C-4529-B21B-82627BDBD985}</a:tableStyleId>
              </a:tblPr>
              <a:tblGrid>
                <a:gridCol w="1705825"/>
                <a:gridCol w="2235850"/>
                <a:gridCol w="2004875"/>
                <a:gridCol w="2352450"/>
              </a:tblGrid>
              <a:tr h="381000">
                <a:tc>
                  <a:txBody>
                    <a:bodyPr/>
                    <a:lstStyle/>
                    <a:p>
                      <a:pPr algn="l" indent="0" lvl="0" marL="0" rtl="0">
                        <a:lnSpc>
                          <a:spcPct val="120000"/>
                        </a:lnSpc>
                        <a:spcBef>
                          <a:spcPts val="300"/>
                        </a:spcBef>
                        <a:spcAft>
                          <a:spcPts val="300"/>
                        </a:spcAft>
                        <a:buNone/>
                      </a:pPr>
                      <a:r>
                        <a:rPr lang="pt-BR" sz="1600">
                          <a:solidFill>
                            <a:srgbClr val="000000"/>
                          </a:solidFill>
                          <a:latin typeface="Open Sans"/>
                          <a:ea typeface="Open Sans"/>
                          <a:cs typeface="Open Sans"/>
                          <a:sym typeface="Open Sans"/>
                        </a:rPr>
                        <a:t>Título da aula:</a:t>
                      </a:r>
                      <a:endParaRPr sz="1600">
                        <a:solidFill>
                          <a:srgbClr val="000000"/>
                        </a:solidFill>
                        <a:latin typeface="Open Sans"/>
                        <a:ea typeface="Open Sans"/>
                        <a:cs typeface="Open Sans"/>
                        <a:sym typeface="Open Sans"/>
                      </a:endParaRPr>
                    </a:p>
                  </a:txBody>
                  <a:tcPr marB="91425" marL="91425" marR="91425" marT="91425">
                    <a:lnL cap="flat" cmpd="sng" w="9525">
                      <a:solidFill>
                        <a:srgbClr val="C4BE86">
                          <a:alpha val="0"/>
                        </a:srgbClr>
                      </a:solidFill>
                      <a:prstDash val="solid"/>
                      <a:round/>
                      <a:headEnd len="sm" type="none" w="sm"/>
                      <a:tailEnd len="sm" type="none" w="sm"/>
                    </a:lnL>
                    <a:lnR cap="flat" cmpd="sng" w="9525">
                      <a:solidFill>
                        <a:srgbClr val="C4BE86">
                          <a:alpha val="0"/>
                        </a:srgbClr>
                      </a:solidFill>
                      <a:prstDash val="solid"/>
                      <a:round/>
                      <a:headEnd len="sm" type="none" w="sm"/>
                      <a:tailEnd len="sm" type="none" w="sm"/>
                    </a:lnR>
                    <a:lnT cap="flat" cmpd="sng" w="9525">
                      <a:solidFill>
                        <a:srgbClr val="C4BE86">
                          <a:alpha val="0"/>
                        </a:srgbClr>
                      </a:solidFill>
                      <a:prstDash val="solid"/>
                      <a:round/>
                      <a:headEnd len="sm" type="none" w="sm"/>
                      <a:tailEnd len="sm" type="none" w="sm"/>
                    </a:lnT>
                    <a:lnB cap="flat" cmpd="sng" w="9525">
                      <a:solidFill>
                        <a:srgbClr val="999999"/>
                      </a:solidFill>
                      <a:prstDash val="solid"/>
                      <a:round/>
                      <a:headEnd len="sm" type="none" w="sm"/>
                      <a:tailEnd len="sm" type="none" w="sm"/>
                    </a:lnB>
                  </a:tcPr>
                </a:tc>
                <a:tc gridSpan="3">
                  <a:txBody>
                    <a:bodyPr/>
                    <a:lstStyle/>
                    <a:p>
                      <a:pPr algn="l" indent="0" lvl="0" marL="0" rtl="0">
                        <a:spcBef>
                          <a:spcPts val="0"/>
                        </a:spcBef>
                        <a:spcAft>
                          <a:spcPts val="0"/>
                        </a:spcAft>
                        <a:buNone/>
                      </a:pPr>
                      <a:r>
                        <a:rPr b="1" lang="pt-BR" sz="1600">
                          <a:solidFill>
                            <a:srgbClr val="53105C"/>
                          </a:solidFill>
                          <a:latin typeface="Open Sans"/>
                          <a:ea typeface="Open Sans"/>
                          <a:cs typeface="Open Sans"/>
                          <a:sym typeface="Open Sans"/>
                        </a:rPr>
                        <a:t> Carta de reclamação: uma carta argumentativa</a:t>
                      </a:r>
                      <a:endParaRPr b="1" sz="1600">
                        <a:solidFill>
                          <a:srgbClr val="53105C"/>
                        </a:solidFill>
                        <a:latin typeface="Open Sans"/>
                        <a:ea typeface="Open Sans"/>
                        <a:cs typeface="Open Sans"/>
                        <a:sym typeface="Open Sans"/>
                      </a:endParaRPr>
                    </a:p>
                  </a:txBody>
                  <a:tcPr marB="91425" marL="91425" marR="91425" marT="91425">
                    <a:lnL cap="flat" cmpd="sng" w="9525">
                      <a:solidFill>
                        <a:srgbClr val="C4BE86">
                          <a:alpha val="0"/>
                        </a:srgbClr>
                      </a:solidFill>
                      <a:prstDash val="solid"/>
                      <a:round/>
                      <a:headEnd len="sm" type="none" w="sm"/>
                      <a:tailEnd len="sm" type="none" w="sm"/>
                    </a:lnL>
                    <a:lnR cap="flat" cmpd="sng" w="9525">
                      <a:solidFill>
                        <a:srgbClr val="C4BE86">
                          <a:alpha val="0"/>
                        </a:srgbClr>
                      </a:solidFill>
                      <a:prstDash val="solid"/>
                      <a:round/>
                      <a:headEnd len="sm" type="none" w="sm"/>
                      <a:tailEnd len="sm" type="none" w="sm"/>
                    </a:lnR>
                    <a:lnT cap="flat" cmpd="sng" w="9525">
                      <a:solidFill>
                        <a:srgbClr val="C4BE86">
                          <a:alpha val="0"/>
                        </a:srgbClr>
                      </a:solidFill>
                      <a:prstDash val="solid"/>
                      <a:round/>
                      <a:headEnd len="sm" type="none" w="sm"/>
                      <a:tailEnd len="sm" type="none" w="sm"/>
                    </a:lnT>
                    <a:lnB cap="flat" cmpd="sng" w="9525">
                      <a:solidFill>
                        <a:srgbClr val="999999"/>
                      </a:solidFill>
                      <a:prstDash val="solid"/>
                      <a:round/>
                      <a:headEnd len="sm" type="none" w="sm"/>
                      <a:tailEnd len="sm" type="none" w="sm"/>
                    </a:lnB>
                  </a:tcPr>
                </a:tc>
                <a:tc hMerge="1"/>
                <a:tc hMerge="1"/>
              </a:tr>
              <a:tr h="381000">
                <a:tc>
                  <a:txBody>
                    <a:bodyPr/>
                    <a:lstStyle/>
                    <a:p>
                      <a:pPr algn="l" indent="0" lvl="0" marL="0" rtl="0">
                        <a:lnSpc>
                          <a:spcPct val="120000"/>
                        </a:lnSpc>
                        <a:spcBef>
                          <a:spcPts val="300"/>
                        </a:spcBef>
                        <a:spcAft>
                          <a:spcPts val="300"/>
                        </a:spcAft>
                        <a:buNone/>
                      </a:pPr>
                      <a:r>
                        <a:rPr lang="pt-BR" sz="1600">
                          <a:solidFill>
                            <a:srgbClr val="000000"/>
                          </a:solidFill>
                          <a:latin typeface="Open Sans"/>
                          <a:ea typeface="Open Sans"/>
                          <a:cs typeface="Open Sans"/>
                          <a:sym typeface="Open Sans"/>
                        </a:rPr>
                        <a:t>Finalidade </a:t>
                      </a:r>
                      <a:r>
                        <a:rPr lang="pt-BR" sz="1600">
                          <a:solidFill>
                            <a:srgbClr val="000000"/>
                          </a:solidFill>
                          <a:latin typeface="Open Sans"/>
                          <a:ea typeface="Open Sans"/>
                          <a:cs typeface="Open Sans"/>
                          <a:sym typeface="Open Sans"/>
                        </a:rPr>
                        <a:t>da aula:</a:t>
                      </a:r>
                      <a:endParaRPr sz="1600"/>
                    </a:p>
                  </a:txBody>
                  <a:tcPr marB="91425" marL="91425" marR="91425" marT="91425">
                    <a:lnL cap="flat" cmpd="sng" w="9525">
                      <a:solidFill>
                        <a:srgbClr val="C4BE86">
                          <a:alpha val="0"/>
                        </a:srgbClr>
                      </a:solidFill>
                      <a:prstDash val="solid"/>
                      <a:round/>
                      <a:headEnd len="sm" type="none" w="sm"/>
                      <a:tailEnd len="sm" type="none" w="sm"/>
                    </a:lnL>
                    <a:lnR cap="flat" cmpd="sng" w="9525">
                      <a:solidFill>
                        <a:srgbClr val="C4BE86">
                          <a:alpha val="0"/>
                        </a:srgbClr>
                      </a:solidFill>
                      <a:prstDash val="solid"/>
                      <a:round/>
                      <a:headEnd len="sm" type="none" w="sm"/>
                      <a:tailEnd len="sm" type="none" w="sm"/>
                    </a:lnR>
                    <a:lnT cap="flat" cmpd="sng" w="9525">
                      <a:solidFill>
                        <a:srgbClr val="999999"/>
                      </a:solidFill>
                      <a:prstDash val="solid"/>
                      <a:round/>
                      <a:headEnd len="sm" type="none" w="sm"/>
                      <a:tailEnd len="sm" type="none" w="sm"/>
                    </a:lnT>
                    <a:lnB cap="flat" cmpd="sng" w="9525">
                      <a:solidFill>
                        <a:srgbClr val="999999"/>
                      </a:solidFill>
                      <a:prstDash val="solid"/>
                      <a:round/>
                      <a:headEnd len="sm" type="none" w="sm"/>
                      <a:tailEnd len="sm" type="none" w="sm"/>
                    </a:lnB>
                  </a:tcPr>
                </a:tc>
                <a:tc gridSpan="3">
                  <a:txBody>
                    <a:bodyPr/>
                    <a:lstStyle/>
                    <a:p>
                      <a:pPr algn="l" indent="0" lvl="0" marL="0" rtl="0">
                        <a:lnSpc>
                          <a:spcPct val="120000"/>
                        </a:lnSpc>
                        <a:spcBef>
                          <a:spcPts val="300"/>
                        </a:spcBef>
                        <a:spcAft>
                          <a:spcPts val="300"/>
                        </a:spcAft>
                        <a:buClr>
                          <a:srgbClr val="000000"/>
                        </a:buClr>
                        <a:buSzPts val="1100"/>
                        <a:buFont typeface="Arial"/>
                        <a:buNone/>
                      </a:pPr>
                      <a:r>
                        <a:rPr b="1" lang="pt-BR" sz="1600">
                          <a:solidFill>
                            <a:srgbClr val="53105C"/>
                          </a:solidFill>
                          <a:latin typeface="Open Sans"/>
                          <a:ea typeface="Open Sans"/>
                          <a:cs typeface="Open Sans"/>
                          <a:sym typeface="Open Sans"/>
                        </a:rPr>
                        <a:t>Ler em voz alta </a:t>
                      </a:r>
                      <a:r>
                        <a:rPr b="1" lang="pt-BR" sz="1600">
                          <a:solidFill>
                            <a:srgbClr val="53105C"/>
                          </a:solidFill>
                          <a:latin typeface="Open Sans"/>
                          <a:ea typeface="Open Sans"/>
                          <a:cs typeface="Open Sans"/>
                          <a:sym typeface="Open Sans"/>
                        </a:rPr>
                        <a:t>cartas de reclamação </a:t>
                      </a:r>
                      <a:r>
                        <a:rPr b="1" lang="pt-BR" sz="1600">
                          <a:solidFill>
                            <a:srgbClr val="53105C"/>
                          </a:solidFill>
                          <a:latin typeface="Open Sans"/>
                          <a:ea typeface="Open Sans"/>
                          <a:cs typeface="Open Sans"/>
                          <a:sym typeface="Open Sans"/>
                        </a:rPr>
                        <a:t>e interpretá-las, </a:t>
                      </a:r>
                      <a:r>
                        <a:rPr b="1" lang="pt-BR" sz="1600">
                          <a:solidFill>
                            <a:srgbClr val="53105C"/>
                          </a:solidFill>
                          <a:latin typeface="Open Sans"/>
                          <a:ea typeface="Open Sans"/>
                          <a:cs typeface="Open Sans"/>
                          <a:sym typeface="Open Sans"/>
                        </a:rPr>
                        <a:t>reconhecendo aspectos próprios desse gênero textual com destaque para os recursos argumentativos.</a:t>
                      </a:r>
                      <a:endParaRPr b="1" sz="1600">
                        <a:solidFill>
                          <a:srgbClr val="53105C"/>
                        </a:solidFill>
                        <a:latin typeface="Open Sans"/>
                        <a:ea typeface="Open Sans"/>
                        <a:cs typeface="Open Sans"/>
                        <a:sym typeface="Open Sans"/>
                      </a:endParaRPr>
                    </a:p>
                  </a:txBody>
                  <a:tcPr marB="91425" marL="91425" marR="91425" marT="91425">
                    <a:lnL cap="flat" cmpd="sng" w="9525">
                      <a:solidFill>
                        <a:srgbClr val="C4BE86">
                          <a:alpha val="0"/>
                        </a:srgbClr>
                      </a:solidFill>
                      <a:prstDash val="solid"/>
                      <a:round/>
                      <a:headEnd len="sm" type="none" w="sm"/>
                      <a:tailEnd len="sm" type="none" w="sm"/>
                    </a:lnL>
                    <a:lnR cap="flat" cmpd="sng" w="9525">
                      <a:solidFill>
                        <a:srgbClr val="C4BE86">
                          <a:alpha val="0"/>
                        </a:srgbClr>
                      </a:solidFill>
                      <a:prstDash val="solid"/>
                      <a:round/>
                      <a:headEnd len="sm" type="none" w="sm"/>
                      <a:tailEnd len="sm" type="none" w="sm"/>
                    </a:lnR>
                    <a:lnT cap="flat" cmpd="sng" w="9525">
                      <a:solidFill>
                        <a:srgbClr val="999999"/>
                      </a:solidFill>
                      <a:prstDash val="solid"/>
                      <a:round/>
                      <a:headEnd len="sm" type="none" w="sm"/>
                      <a:tailEnd len="sm" type="none" w="sm"/>
                    </a:lnT>
                    <a:lnB cap="flat" cmpd="sng" w="9525">
                      <a:solidFill>
                        <a:srgbClr val="999999"/>
                      </a:solidFill>
                      <a:prstDash val="solid"/>
                      <a:round/>
                      <a:headEnd len="sm" type="none" w="sm"/>
                      <a:tailEnd len="sm" type="none" w="sm"/>
                    </a:lnB>
                  </a:tcPr>
                </a:tc>
                <a:tc hMerge="1"/>
                <a:tc hMerge="1"/>
              </a:tr>
              <a:tr h="381000">
                <a:tc>
                  <a:txBody>
                    <a:bodyPr/>
                    <a:lstStyle/>
                    <a:p>
                      <a:pPr algn="l" indent="0" lvl="0" marL="0" rtl="0">
                        <a:lnSpc>
                          <a:spcPct val="120000"/>
                        </a:lnSpc>
                        <a:spcBef>
                          <a:spcPts val="300"/>
                        </a:spcBef>
                        <a:spcAft>
                          <a:spcPts val="300"/>
                        </a:spcAft>
                        <a:buNone/>
                      </a:pPr>
                      <a:r>
                        <a:rPr lang="pt-BR" sz="1600">
                          <a:solidFill>
                            <a:srgbClr val="000000"/>
                          </a:solidFill>
                          <a:latin typeface="Open Sans"/>
                          <a:ea typeface="Open Sans"/>
                          <a:cs typeface="Open Sans"/>
                          <a:sym typeface="Open Sans"/>
                        </a:rPr>
                        <a:t>Ano:</a:t>
                      </a:r>
                      <a:endParaRPr sz="1600">
                        <a:solidFill>
                          <a:srgbClr val="000000"/>
                        </a:solidFill>
                        <a:latin typeface="Open Sans"/>
                        <a:ea typeface="Open Sans"/>
                        <a:cs typeface="Open Sans"/>
                        <a:sym typeface="Open Sans"/>
                      </a:endParaRPr>
                    </a:p>
                  </a:txBody>
                  <a:tcPr marB="91425" marL="91425" marR="91425" marT="91425">
                    <a:lnL cap="flat" cmpd="sng" w="9525">
                      <a:solidFill>
                        <a:srgbClr val="C4BE86">
                          <a:alpha val="0"/>
                        </a:srgbClr>
                      </a:solidFill>
                      <a:prstDash val="solid"/>
                      <a:round/>
                      <a:headEnd len="sm" type="none" w="sm"/>
                      <a:tailEnd len="sm" type="none" w="sm"/>
                    </a:lnL>
                    <a:lnR cap="flat" cmpd="sng" w="9525">
                      <a:solidFill>
                        <a:srgbClr val="C4BE86">
                          <a:alpha val="0"/>
                        </a:srgbClr>
                      </a:solidFill>
                      <a:prstDash val="solid"/>
                      <a:round/>
                      <a:headEnd len="sm" type="none" w="sm"/>
                      <a:tailEnd len="sm" type="none" w="sm"/>
                    </a:lnR>
                    <a:lnT cap="flat" cmpd="sng" w="9525">
                      <a:solidFill>
                        <a:srgbClr val="999999"/>
                      </a:solidFill>
                      <a:prstDash val="solid"/>
                      <a:round/>
                      <a:headEnd len="sm" type="none" w="sm"/>
                      <a:tailEnd len="sm" type="none" w="sm"/>
                    </a:lnT>
                    <a:lnB cap="flat" cmpd="sng" w="9525">
                      <a:solidFill>
                        <a:srgbClr val="999999"/>
                      </a:solidFill>
                      <a:prstDash val="solid"/>
                      <a:round/>
                      <a:headEnd len="sm" type="none" w="sm"/>
                      <a:tailEnd len="sm" type="none" w="sm"/>
                    </a:lnB>
                  </a:tcPr>
                </a:tc>
                <a:tc gridSpan="3">
                  <a:txBody>
                    <a:bodyPr/>
                    <a:lstStyle/>
                    <a:p>
                      <a:pPr algn="l" indent="0" lvl="0" marL="0" rtl="0">
                        <a:lnSpc>
                          <a:spcPct val="120000"/>
                        </a:lnSpc>
                        <a:spcBef>
                          <a:spcPts val="300"/>
                        </a:spcBef>
                        <a:spcAft>
                          <a:spcPts val="300"/>
                        </a:spcAft>
                        <a:buNone/>
                      </a:pPr>
                      <a:r>
                        <a:rPr b="1" lang="pt-BR" sz="1600">
                          <a:solidFill>
                            <a:srgbClr val="53105C"/>
                          </a:solidFill>
                          <a:latin typeface="Open Sans"/>
                          <a:ea typeface="Open Sans"/>
                          <a:cs typeface="Open Sans"/>
                          <a:sym typeface="Open Sans"/>
                        </a:rPr>
                        <a:t>4º ano do Ensino Fundamental </a:t>
                      </a:r>
                      <a:endParaRPr b="1" sz="1600">
                        <a:solidFill>
                          <a:srgbClr val="53105C"/>
                        </a:solidFill>
                        <a:latin typeface="Open Sans"/>
                        <a:ea typeface="Open Sans"/>
                        <a:cs typeface="Open Sans"/>
                        <a:sym typeface="Open Sans"/>
                      </a:endParaRPr>
                    </a:p>
                  </a:txBody>
                  <a:tcPr marB="91425" marL="91425" marR="91425" marT="91425">
                    <a:lnL cap="flat" cmpd="sng" w="9525">
                      <a:solidFill>
                        <a:srgbClr val="C4BE86">
                          <a:alpha val="0"/>
                        </a:srgbClr>
                      </a:solidFill>
                      <a:prstDash val="solid"/>
                      <a:round/>
                      <a:headEnd len="sm" type="none" w="sm"/>
                      <a:tailEnd len="sm" type="none" w="sm"/>
                    </a:lnL>
                    <a:lnR cap="flat" cmpd="sng" w="9525">
                      <a:solidFill>
                        <a:srgbClr val="C4BE86">
                          <a:alpha val="0"/>
                        </a:srgbClr>
                      </a:solidFill>
                      <a:prstDash val="solid"/>
                      <a:round/>
                      <a:headEnd len="sm" type="none" w="sm"/>
                      <a:tailEnd len="sm" type="none" w="sm"/>
                    </a:lnR>
                    <a:lnT cap="flat" cmpd="sng" w="9525">
                      <a:solidFill>
                        <a:srgbClr val="999999"/>
                      </a:solidFill>
                      <a:prstDash val="solid"/>
                      <a:round/>
                      <a:headEnd len="sm" type="none" w="sm"/>
                      <a:tailEnd len="sm" type="none" w="sm"/>
                    </a:lnT>
                    <a:lnB cap="flat" cmpd="sng" w="9525">
                      <a:solidFill>
                        <a:srgbClr val="999999"/>
                      </a:solidFill>
                      <a:prstDash val="solid"/>
                      <a:round/>
                      <a:headEnd len="sm" type="none" w="sm"/>
                      <a:tailEnd len="sm" type="none" w="sm"/>
                    </a:lnB>
                  </a:tcPr>
                </a:tc>
                <a:tc hMerge="1"/>
                <a:tc hMerge="1"/>
              </a:tr>
              <a:tr h="381000">
                <a:tc>
                  <a:txBody>
                    <a:bodyPr/>
                    <a:lstStyle/>
                    <a:p>
                      <a:pPr algn="l" indent="0" lvl="0" marL="0" rtl="0">
                        <a:lnSpc>
                          <a:spcPct val="120000"/>
                        </a:lnSpc>
                        <a:spcBef>
                          <a:spcPts val="300"/>
                        </a:spcBef>
                        <a:spcAft>
                          <a:spcPts val="300"/>
                        </a:spcAft>
                        <a:buNone/>
                      </a:pPr>
                      <a:r>
                        <a:rPr lang="pt-BR" sz="1600">
                          <a:solidFill>
                            <a:srgbClr val="000000"/>
                          </a:solidFill>
                          <a:latin typeface="Open Sans"/>
                          <a:ea typeface="Open Sans"/>
                          <a:cs typeface="Open Sans"/>
                          <a:sym typeface="Open Sans"/>
                        </a:rPr>
                        <a:t>Gênero:</a:t>
                      </a:r>
                      <a:endParaRPr sz="1600">
                        <a:solidFill>
                          <a:srgbClr val="000000"/>
                        </a:solidFill>
                        <a:latin typeface="Open Sans"/>
                        <a:ea typeface="Open Sans"/>
                        <a:cs typeface="Open Sans"/>
                        <a:sym typeface="Open Sans"/>
                      </a:endParaRPr>
                    </a:p>
                  </a:txBody>
                  <a:tcPr marB="91425" marL="91425" marR="91425" marT="91425">
                    <a:lnL cap="flat" cmpd="sng" w="9525">
                      <a:solidFill>
                        <a:srgbClr val="C4BE86">
                          <a:alpha val="0"/>
                        </a:srgbClr>
                      </a:solidFill>
                      <a:prstDash val="solid"/>
                      <a:round/>
                      <a:headEnd len="sm" type="none" w="sm"/>
                      <a:tailEnd len="sm" type="none" w="sm"/>
                    </a:lnL>
                    <a:lnR cap="flat" cmpd="sng" w="9525">
                      <a:solidFill>
                        <a:srgbClr val="C4BE86">
                          <a:alpha val="0"/>
                        </a:srgbClr>
                      </a:solidFill>
                      <a:prstDash val="solid"/>
                      <a:round/>
                      <a:headEnd len="sm" type="none" w="sm"/>
                      <a:tailEnd len="sm" type="none" w="sm"/>
                    </a:lnR>
                    <a:lnT cap="flat" cmpd="sng" w="9525">
                      <a:solidFill>
                        <a:srgbClr val="999999"/>
                      </a:solidFill>
                      <a:prstDash val="solid"/>
                      <a:round/>
                      <a:headEnd len="sm" type="none" w="sm"/>
                      <a:tailEnd len="sm" type="none" w="sm"/>
                    </a:lnT>
                    <a:lnB cap="flat" cmpd="sng" w="9525">
                      <a:solidFill>
                        <a:srgbClr val="999999"/>
                      </a:solidFill>
                      <a:prstDash val="solid"/>
                      <a:round/>
                      <a:headEnd len="sm" type="none" w="sm"/>
                      <a:tailEnd len="sm" type="none" w="sm"/>
                    </a:lnB>
                  </a:tcPr>
                </a:tc>
                <a:tc gridSpan="3">
                  <a:txBody>
                    <a:bodyPr/>
                    <a:lstStyle/>
                    <a:p>
                      <a:pPr algn="l" indent="0" lvl="0" marL="0" rtl="0">
                        <a:lnSpc>
                          <a:spcPct val="120000"/>
                        </a:lnSpc>
                        <a:spcBef>
                          <a:spcPts val="300"/>
                        </a:spcBef>
                        <a:spcAft>
                          <a:spcPts val="300"/>
                        </a:spcAft>
                        <a:buNone/>
                      </a:pPr>
                      <a:r>
                        <a:rPr b="1" lang="pt-BR" sz="1600">
                          <a:solidFill>
                            <a:srgbClr val="53105C"/>
                          </a:solidFill>
                          <a:latin typeface="Open Sans"/>
                          <a:ea typeface="Open Sans"/>
                          <a:cs typeface="Open Sans"/>
                          <a:sym typeface="Open Sans"/>
                        </a:rPr>
                        <a:t>Carta pessoal e de reclamação</a:t>
                      </a:r>
                      <a:endParaRPr b="1" sz="1600">
                        <a:solidFill>
                          <a:srgbClr val="53105C"/>
                        </a:solidFill>
                        <a:latin typeface="Open Sans"/>
                        <a:ea typeface="Open Sans"/>
                        <a:cs typeface="Open Sans"/>
                        <a:sym typeface="Open Sans"/>
                      </a:endParaRPr>
                    </a:p>
                  </a:txBody>
                  <a:tcPr marB="91425" marL="91425" marR="91425" marT="91425">
                    <a:lnL cap="flat" cmpd="sng" w="9525">
                      <a:solidFill>
                        <a:srgbClr val="C4BE86">
                          <a:alpha val="0"/>
                        </a:srgbClr>
                      </a:solidFill>
                      <a:prstDash val="solid"/>
                      <a:round/>
                      <a:headEnd len="sm" type="none" w="sm"/>
                      <a:tailEnd len="sm" type="none" w="sm"/>
                    </a:lnL>
                    <a:lnR cap="flat" cmpd="sng" w="9525">
                      <a:solidFill>
                        <a:srgbClr val="C4BE86">
                          <a:alpha val="0"/>
                        </a:srgbClr>
                      </a:solidFill>
                      <a:prstDash val="solid"/>
                      <a:round/>
                      <a:headEnd len="sm" type="none" w="sm"/>
                      <a:tailEnd len="sm" type="none" w="sm"/>
                    </a:lnR>
                    <a:lnT cap="flat" cmpd="sng" w="9525">
                      <a:solidFill>
                        <a:srgbClr val="999999"/>
                      </a:solidFill>
                      <a:prstDash val="solid"/>
                      <a:round/>
                      <a:headEnd len="sm" type="none" w="sm"/>
                      <a:tailEnd len="sm" type="none" w="sm"/>
                    </a:lnT>
                    <a:lnB cap="flat" cmpd="sng" w="9525">
                      <a:solidFill>
                        <a:srgbClr val="999999"/>
                      </a:solidFill>
                      <a:prstDash val="solid"/>
                      <a:round/>
                      <a:headEnd len="sm" type="none" w="sm"/>
                      <a:tailEnd len="sm" type="none" w="sm"/>
                    </a:lnB>
                  </a:tcPr>
                </a:tc>
                <a:tc hMerge="1"/>
                <a:tc hMerge="1"/>
              </a:tr>
              <a:tr h="381000">
                <a:tc>
                  <a:txBody>
                    <a:bodyPr/>
                    <a:lstStyle/>
                    <a:p>
                      <a:pPr algn="l" indent="0" lvl="0" marL="0" rtl="0">
                        <a:lnSpc>
                          <a:spcPct val="120000"/>
                        </a:lnSpc>
                        <a:spcBef>
                          <a:spcPts val="300"/>
                        </a:spcBef>
                        <a:spcAft>
                          <a:spcPts val="300"/>
                        </a:spcAft>
                        <a:buNone/>
                      </a:pPr>
                      <a:r>
                        <a:rPr lang="pt-BR" sz="1600">
                          <a:solidFill>
                            <a:srgbClr val="000000"/>
                          </a:solidFill>
                          <a:latin typeface="Open Sans"/>
                          <a:ea typeface="Open Sans"/>
                          <a:cs typeface="Open Sans"/>
                          <a:sym typeface="Open Sans"/>
                        </a:rPr>
                        <a:t>Objeto(s) do conhecimento:</a:t>
                      </a:r>
                      <a:endParaRPr sz="1600">
                        <a:solidFill>
                          <a:srgbClr val="000000"/>
                        </a:solidFill>
                        <a:latin typeface="Open Sans"/>
                        <a:ea typeface="Open Sans"/>
                        <a:cs typeface="Open Sans"/>
                        <a:sym typeface="Open Sans"/>
                      </a:endParaRPr>
                    </a:p>
                  </a:txBody>
                  <a:tcPr marB="91425" marL="91425" marR="91425" marT="91425">
                    <a:lnL cap="flat" cmpd="sng" w="9525">
                      <a:solidFill>
                        <a:srgbClr val="C4BE86">
                          <a:alpha val="0"/>
                        </a:srgbClr>
                      </a:solidFill>
                      <a:prstDash val="solid"/>
                      <a:round/>
                      <a:headEnd len="sm" type="none" w="sm"/>
                      <a:tailEnd len="sm" type="none" w="sm"/>
                    </a:lnL>
                    <a:lnR cap="flat" cmpd="sng" w="9525">
                      <a:solidFill>
                        <a:srgbClr val="C4BE86">
                          <a:alpha val="0"/>
                        </a:srgbClr>
                      </a:solidFill>
                      <a:prstDash val="solid"/>
                      <a:round/>
                      <a:headEnd len="sm" type="none" w="sm"/>
                      <a:tailEnd len="sm" type="none" w="sm"/>
                    </a:lnR>
                    <a:lnT cap="flat" cmpd="sng" w="9525">
                      <a:solidFill>
                        <a:srgbClr val="999999"/>
                      </a:solidFill>
                      <a:prstDash val="solid"/>
                      <a:round/>
                      <a:headEnd len="sm" type="none" w="sm"/>
                      <a:tailEnd len="sm" type="none" w="sm"/>
                    </a:lnT>
                    <a:lnB cap="flat" cmpd="sng" w="9525">
                      <a:solidFill>
                        <a:srgbClr val="999999"/>
                      </a:solidFill>
                      <a:prstDash val="solid"/>
                      <a:round/>
                      <a:headEnd len="sm" type="none" w="sm"/>
                      <a:tailEnd len="sm" type="none" w="sm"/>
                    </a:lnB>
                  </a:tcPr>
                </a:tc>
                <a:tc gridSpan="3">
                  <a:txBody>
                    <a:bodyPr/>
                    <a:lstStyle/>
                    <a:p>
                      <a:pPr algn="l" indent="0" lvl="0" marL="0" rtl="0">
                        <a:spcBef>
                          <a:spcPts val="0"/>
                        </a:spcBef>
                        <a:spcAft>
                          <a:spcPts val="0"/>
                        </a:spcAft>
                        <a:buClr>
                          <a:srgbClr val="000000"/>
                        </a:buClr>
                        <a:buSzPts val="1100"/>
                        <a:buFont typeface="Arial"/>
                        <a:buNone/>
                      </a:pPr>
                      <a:r>
                        <a:rPr b="1" lang="pt-BR" sz="1600">
                          <a:solidFill>
                            <a:srgbClr val="53105C"/>
                          </a:solidFill>
                          <a:latin typeface="Open Sans"/>
                          <a:ea typeface="Open Sans"/>
                          <a:cs typeface="Open Sans"/>
                          <a:sym typeface="Open Sans"/>
                        </a:rPr>
                        <a:t>Estratégia de leitura / Compreensão em leitura</a:t>
                      </a:r>
                      <a:endParaRPr b="1" sz="1600">
                        <a:solidFill>
                          <a:srgbClr val="53105C"/>
                        </a:solidFill>
                        <a:latin typeface="Open Sans"/>
                        <a:ea typeface="Open Sans"/>
                        <a:cs typeface="Open Sans"/>
                        <a:sym typeface="Open Sans"/>
                      </a:endParaRPr>
                    </a:p>
                  </a:txBody>
                  <a:tcPr marB="91425" marL="91425" marR="91425" marT="91425">
                    <a:lnL cap="flat" cmpd="sng" w="9525">
                      <a:solidFill>
                        <a:srgbClr val="C4BE86">
                          <a:alpha val="0"/>
                        </a:srgbClr>
                      </a:solidFill>
                      <a:prstDash val="solid"/>
                      <a:round/>
                      <a:headEnd len="sm" type="none" w="sm"/>
                      <a:tailEnd len="sm" type="none" w="sm"/>
                    </a:lnL>
                    <a:lnR cap="flat" cmpd="sng" w="9525">
                      <a:solidFill>
                        <a:srgbClr val="C4BE86">
                          <a:alpha val="0"/>
                        </a:srgbClr>
                      </a:solidFill>
                      <a:prstDash val="solid"/>
                      <a:round/>
                      <a:headEnd len="sm" type="none" w="sm"/>
                      <a:tailEnd len="sm" type="none" w="sm"/>
                    </a:lnR>
                    <a:lnT cap="flat" cmpd="sng" w="9525">
                      <a:solidFill>
                        <a:srgbClr val="999999"/>
                      </a:solidFill>
                      <a:prstDash val="solid"/>
                      <a:round/>
                      <a:headEnd len="sm" type="none" w="sm"/>
                      <a:tailEnd len="sm" type="none" w="sm"/>
                    </a:lnT>
                    <a:lnB cap="flat" cmpd="sng" w="9525">
                      <a:solidFill>
                        <a:srgbClr val="999999"/>
                      </a:solidFill>
                      <a:prstDash val="solid"/>
                      <a:round/>
                      <a:headEnd len="sm" type="none" w="sm"/>
                      <a:tailEnd len="sm" type="none" w="sm"/>
                    </a:lnB>
                  </a:tcPr>
                </a:tc>
                <a:tc hMerge="1"/>
                <a:tc hMerge="1"/>
              </a:tr>
              <a:tr h="381000">
                <a:tc>
                  <a:txBody>
                    <a:bodyPr/>
                    <a:lstStyle/>
                    <a:p>
                      <a:pPr algn="l" indent="0" lvl="0" marL="0" rtl="0">
                        <a:lnSpc>
                          <a:spcPct val="120000"/>
                        </a:lnSpc>
                        <a:spcBef>
                          <a:spcPts val="300"/>
                        </a:spcBef>
                        <a:spcAft>
                          <a:spcPts val="300"/>
                        </a:spcAft>
                        <a:buNone/>
                      </a:pPr>
                      <a:r>
                        <a:rPr lang="pt-BR" sz="1600">
                          <a:solidFill>
                            <a:srgbClr val="000000"/>
                          </a:solidFill>
                          <a:latin typeface="Open Sans"/>
                          <a:ea typeface="Open Sans"/>
                          <a:cs typeface="Open Sans"/>
                          <a:sym typeface="Open Sans"/>
                        </a:rPr>
                        <a:t>Prática de linguagem:</a:t>
                      </a:r>
                      <a:endParaRPr sz="1600"/>
                    </a:p>
                  </a:txBody>
                  <a:tcPr marB="91425" marL="91425" marR="91425" marT="91425">
                    <a:lnL cap="flat" cmpd="sng" w="9525">
                      <a:solidFill>
                        <a:srgbClr val="C4BE86">
                          <a:alpha val="0"/>
                        </a:srgbClr>
                      </a:solidFill>
                      <a:prstDash val="solid"/>
                      <a:round/>
                      <a:headEnd len="sm" type="none" w="sm"/>
                      <a:tailEnd len="sm" type="none" w="sm"/>
                    </a:lnL>
                    <a:lnR cap="flat" cmpd="sng" w="9525">
                      <a:solidFill>
                        <a:srgbClr val="C4BE86">
                          <a:alpha val="0"/>
                        </a:srgbClr>
                      </a:solidFill>
                      <a:prstDash val="solid"/>
                      <a:round/>
                      <a:headEnd len="sm" type="none" w="sm"/>
                      <a:tailEnd len="sm" type="none" w="sm"/>
                    </a:lnR>
                    <a:lnT cap="flat" cmpd="sng" w="9525">
                      <a:solidFill>
                        <a:srgbClr val="999999"/>
                      </a:solidFill>
                      <a:prstDash val="solid"/>
                      <a:round/>
                      <a:headEnd len="sm" type="none" w="sm"/>
                      <a:tailEnd len="sm" type="none" w="sm"/>
                    </a:lnT>
                    <a:lnB cap="flat" cmpd="sng" w="9525">
                      <a:solidFill>
                        <a:srgbClr val="999999"/>
                      </a:solidFill>
                      <a:prstDash val="solid"/>
                      <a:round/>
                      <a:headEnd len="sm" type="none" w="sm"/>
                      <a:tailEnd len="sm" type="none" w="sm"/>
                    </a:lnB>
                  </a:tcPr>
                </a:tc>
                <a:tc gridSpan="3">
                  <a:txBody>
                    <a:bodyPr/>
                    <a:lstStyle/>
                    <a:p>
                      <a:pPr algn="l" indent="0" lvl="0" marL="0" rtl="0">
                        <a:lnSpc>
                          <a:spcPct val="120000"/>
                        </a:lnSpc>
                        <a:spcBef>
                          <a:spcPts val="300"/>
                        </a:spcBef>
                        <a:spcAft>
                          <a:spcPts val="300"/>
                        </a:spcAft>
                        <a:buNone/>
                      </a:pPr>
                      <a:r>
                        <a:rPr b="1" lang="pt-BR" sz="1600">
                          <a:solidFill>
                            <a:srgbClr val="53105C"/>
                          </a:solidFill>
                          <a:latin typeface="Open Sans"/>
                          <a:ea typeface="Open Sans"/>
                          <a:cs typeface="Open Sans"/>
                          <a:sym typeface="Open Sans"/>
                        </a:rPr>
                        <a:t>Leitura/escuta (compartilhada e autônoma)</a:t>
                      </a:r>
                      <a:endParaRPr b="1" sz="1600">
                        <a:solidFill>
                          <a:srgbClr val="53105C"/>
                        </a:solidFill>
                        <a:latin typeface="Open Sans"/>
                        <a:ea typeface="Open Sans"/>
                        <a:cs typeface="Open Sans"/>
                        <a:sym typeface="Open Sans"/>
                      </a:endParaRPr>
                    </a:p>
                  </a:txBody>
                  <a:tcPr marB="91425" marL="91425" marR="91425" marT="91425">
                    <a:lnL cap="flat" cmpd="sng" w="9525">
                      <a:solidFill>
                        <a:srgbClr val="C4BE86">
                          <a:alpha val="0"/>
                        </a:srgbClr>
                      </a:solidFill>
                      <a:prstDash val="solid"/>
                      <a:round/>
                      <a:headEnd len="sm" type="none" w="sm"/>
                      <a:tailEnd len="sm" type="none" w="sm"/>
                    </a:lnL>
                    <a:lnR cap="flat" cmpd="sng" w="9525">
                      <a:solidFill>
                        <a:srgbClr val="C4BE86">
                          <a:alpha val="0"/>
                        </a:srgbClr>
                      </a:solidFill>
                      <a:prstDash val="solid"/>
                      <a:round/>
                      <a:headEnd len="sm" type="none" w="sm"/>
                      <a:tailEnd len="sm" type="none" w="sm"/>
                    </a:lnR>
                    <a:lnT cap="flat" cmpd="sng" w="9525">
                      <a:solidFill>
                        <a:srgbClr val="999999"/>
                      </a:solidFill>
                      <a:prstDash val="solid"/>
                      <a:round/>
                      <a:headEnd len="sm" type="none" w="sm"/>
                      <a:tailEnd len="sm" type="none" w="sm"/>
                    </a:lnT>
                    <a:lnB cap="flat" cmpd="sng" w="9525">
                      <a:solidFill>
                        <a:srgbClr val="999999"/>
                      </a:solidFill>
                      <a:prstDash val="solid"/>
                      <a:round/>
                      <a:headEnd len="sm" type="none" w="sm"/>
                      <a:tailEnd len="sm" type="none" w="sm"/>
                    </a:lnB>
                  </a:tcPr>
                </a:tc>
                <a:tc hMerge="1"/>
                <a:tc hMerge="1"/>
              </a:tr>
              <a:tr h="381000">
                <a:tc>
                  <a:txBody>
                    <a:bodyPr/>
                    <a:lstStyle/>
                    <a:p>
                      <a:pPr algn="l" indent="0" lvl="0" marL="0" rtl="0">
                        <a:lnSpc>
                          <a:spcPct val="120000"/>
                        </a:lnSpc>
                        <a:spcBef>
                          <a:spcPts val="300"/>
                        </a:spcBef>
                        <a:spcAft>
                          <a:spcPts val="300"/>
                        </a:spcAft>
                        <a:buNone/>
                      </a:pPr>
                      <a:r>
                        <a:rPr lang="pt-BR" sz="1600">
                          <a:solidFill>
                            <a:srgbClr val="000000"/>
                          </a:solidFill>
                          <a:latin typeface="Open Sans"/>
                          <a:ea typeface="Open Sans"/>
                          <a:cs typeface="Open Sans"/>
                          <a:sym typeface="Open Sans"/>
                        </a:rPr>
                        <a:t>Habilidade(s) da BNCC</a:t>
                      </a:r>
                      <a:endParaRPr sz="1600">
                        <a:solidFill>
                          <a:srgbClr val="000000"/>
                        </a:solidFill>
                        <a:latin typeface="Open Sans"/>
                        <a:ea typeface="Open Sans"/>
                        <a:cs typeface="Open Sans"/>
                        <a:sym typeface="Open Sans"/>
                      </a:endParaRPr>
                    </a:p>
                  </a:txBody>
                  <a:tcPr marB="91425" marL="91425" marR="91425" marT="91425">
                    <a:lnL cap="flat" cmpd="sng" w="9525">
                      <a:solidFill>
                        <a:srgbClr val="C4BE86">
                          <a:alpha val="0"/>
                        </a:srgbClr>
                      </a:solidFill>
                      <a:prstDash val="solid"/>
                      <a:round/>
                      <a:headEnd len="sm" type="none" w="sm"/>
                      <a:tailEnd len="sm" type="none" w="sm"/>
                    </a:lnL>
                    <a:lnR cap="flat" cmpd="sng" w="9525">
                      <a:solidFill>
                        <a:srgbClr val="C4BE86">
                          <a:alpha val="0"/>
                        </a:srgbClr>
                      </a:solidFill>
                      <a:prstDash val="solid"/>
                      <a:round/>
                      <a:headEnd len="sm" type="none" w="sm"/>
                      <a:tailEnd len="sm" type="none" w="sm"/>
                    </a:lnR>
                    <a:lnT cap="flat" cmpd="sng" w="9525">
                      <a:solidFill>
                        <a:srgbClr val="999999"/>
                      </a:solidFill>
                      <a:prstDash val="solid"/>
                      <a:round/>
                      <a:headEnd len="sm" type="none" w="sm"/>
                      <a:tailEnd len="sm" type="none" w="sm"/>
                    </a:lnT>
                    <a:lnB cap="flat" cmpd="sng" w="9525">
                      <a:solidFill>
                        <a:srgbClr val="999999"/>
                      </a:solidFill>
                      <a:prstDash val="solid"/>
                      <a:round/>
                      <a:headEnd len="sm" type="none" w="sm"/>
                      <a:tailEnd len="sm" type="none" w="sm"/>
                    </a:lnB>
                  </a:tcPr>
                </a:tc>
                <a:tc gridSpan="3">
                  <a:txBody>
                    <a:bodyPr/>
                    <a:lstStyle/>
                    <a:p>
                      <a:pPr algn="l" indent="0" lvl="0" marL="0" rtl="0">
                        <a:lnSpc>
                          <a:spcPct val="120000"/>
                        </a:lnSpc>
                        <a:spcBef>
                          <a:spcPts val="300"/>
                        </a:spcBef>
                        <a:spcAft>
                          <a:spcPts val="300"/>
                        </a:spcAft>
                        <a:buNone/>
                      </a:pPr>
                      <a:r>
                        <a:rPr b="1" lang="pt-BR" sz="1600">
                          <a:solidFill>
                            <a:srgbClr val="53105C"/>
                          </a:solidFill>
                          <a:latin typeface="Open Sans"/>
                          <a:ea typeface="Open Sans"/>
                          <a:cs typeface="Open Sans"/>
                          <a:sym typeface="Open Sans"/>
                        </a:rPr>
                        <a:t>EF15LP02/EF15LP03 / EF35LP04 / EF35LP06 / EF04LP10</a:t>
                      </a:r>
                      <a:endParaRPr b="1" sz="1600">
                        <a:solidFill>
                          <a:srgbClr val="53105C"/>
                        </a:solidFill>
                        <a:latin typeface="Open Sans"/>
                        <a:ea typeface="Open Sans"/>
                        <a:cs typeface="Open Sans"/>
                        <a:sym typeface="Open Sans"/>
                      </a:endParaRPr>
                    </a:p>
                  </a:txBody>
                  <a:tcPr marB="91425" marL="91425" marR="91425" marT="91425">
                    <a:lnL cap="flat" cmpd="sng" w="9525">
                      <a:solidFill>
                        <a:srgbClr val="C4BE86">
                          <a:alpha val="0"/>
                        </a:srgbClr>
                      </a:solidFill>
                      <a:prstDash val="solid"/>
                      <a:round/>
                      <a:headEnd len="sm" type="none" w="sm"/>
                      <a:tailEnd len="sm" type="none" w="sm"/>
                    </a:lnL>
                    <a:lnR cap="flat" cmpd="sng" w="9525">
                      <a:solidFill>
                        <a:srgbClr val="C4BE86">
                          <a:alpha val="0"/>
                        </a:srgbClr>
                      </a:solidFill>
                      <a:prstDash val="solid"/>
                      <a:round/>
                      <a:headEnd len="sm" type="none" w="sm"/>
                      <a:tailEnd len="sm" type="none" w="sm"/>
                    </a:lnR>
                    <a:lnT cap="flat" cmpd="sng" w="9525">
                      <a:solidFill>
                        <a:srgbClr val="999999"/>
                      </a:solidFill>
                      <a:prstDash val="solid"/>
                      <a:round/>
                      <a:headEnd len="sm" type="none" w="sm"/>
                      <a:tailEnd len="sm" type="none" w="sm"/>
                    </a:lnT>
                    <a:lnB cap="flat" cmpd="sng" w="9525">
                      <a:solidFill>
                        <a:srgbClr val="999999"/>
                      </a:solidFill>
                      <a:prstDash val="solid"/>
                      <a:round/>
                      <a:headEnd len="sm" type="none" w="sm"/>
                      <a:tailEnd len="sm" type="none" w="sm"/>
                    </a:lnB>
                  </a:tcPr>
                </a:tc>
                <a:tc hMerge="1"/>
                <a:tc hMerge="1"/>
              </a:tr>
              <a:tr h="381000">
                <a:tc gridSpan="4">
                  <a:txBody>
                    <a:bodyPr/>
                    <a:lstStyle/>
                    <a:p>
                      <a:pPr algn="just" indent="0" lvl="0" marL="0" rtl="0">
                        <a:lnSpc>
                          <a:spcPct val="115000"/>
                        </a:lnSpc>
                        <a:spcBef>
                          <a:spcPts val="0"/>
                        </a:spcBef>
                        <a:spcAft>
                          <a:spcPts val="0"/>
                        </a:spcAft>
                        <a:buNone/>
                      </a:pPr>
                      <a:r>
                        <a:rPr lang="pt-BR">
                          <a:solidFill>
                            <a:srgbClr val="000000"/>
                          </a:solidFill>
                          <a:latin typeface="Open Sans"/>
                          <a:ea typeface="Open Sans"/>
                          <a:cs typeface="Open Sans"/>
                          <a:sym typeface="Open Sans"/>
                        </a:rPr>
                        <a:t>Esta é a </a:t>
                      </a:r>
                      <a:r>
                        <a:rPr lang="pt-BR">
                          <a:latin typeface="Open Sans"/>
                          <a:ea typeface="Open Sans"/>
                          <a:cs typeface="Open Sans"/>
                          <a:sym typeface="Open Sans"/>
                        </a:rPr>
                        <a:t>terceira </a:t>
                      </a:r>
                      <a:r>
                        <a:rPr lang="pt-BR">
                          <a:latin typeface="Open Sans"/>
                          <a:ea typeface="Open Sans"/>
                          <a:cs typeface="Open Sans"/>
                          <a:sym typeface="Open Sans"/>
                        </a:rPr>
                        <a:t>a</a:t>
                      </a:r>
                      <a:r>
                        <a:rPr lang="pt-BR">
                          <a:solidFill>
                            <a:srgbClr val="000000"/>
                          </a:solidFill>
                          <a:latin typeface="Open Sans"/>
                          <a:ea typeface="Open Sans"/>
                          <a:cs typeface="Open Sans"/>
                          <a:sym typeface="Open Sans"/>
                        </a:rPr>
                        <a:t>ula de uma sequência de 15 planos de aula. Recomendamos o uso desse plano em sequência.  </a:t>
                      </a:r>
                      <a:endParaRPr>
                        <a:solidFill>
                          <a:srgbClr val="000000"/>
                        </a:solidFill>
                        <a:latin typeface="Open Sans"/>
                        <a:ea typeface="Open Sans"/>
                        <a:cs typeface="Open Sans"/>
                        <a:sym typeface="Open Sans"/>
                      </a:endParaRPr>
                    </a:p>
                  </a:txBody>
                  <a:tcPr marB="91425" marL="91425" marR="91425" marT="91425">
                    <a:lnL cap="flat" cmpd="sng" w="9525">
                      <a:solidFill>
                        <a:srgbClr val="C4BE86">
                          <a:alpha val="0"/>
                        </a:srgbClr>
                      </a:solidFill>
                      <a:prstDash val="solid"/>
                      <a:round/>
                      <a:headEnd len="sm" type="none" w="sm"/>
                      <a:tailEnd len="sm" type="none" w="sm"/>
                    </a:lnL>
                    <a:lnR cap="flat" cmpd="sng" w="9525">
                      <a:solidFill>
                        <a:srgbClr val="C4BE86">
                          <a:alpha val="0"/>
                        </a:srgbClr>
                      </a:solidFill>
                      <a:prstDash val="solid"/>
                      <a:round/>
                      <a:headEnd len="sm" type="none" w="sm"/>
                      <a:tailEnd len="sm" type="none" w="sm"/>
                    </a:lnR>
                    <a:lnT cap="flat" cmpd="sng" w="9525">
                      <a:solidFill>
                        <a:srgbClr val="999999"/>
                      </a:solidFill>
                      <a:prstDash val="solid"/>
                      <a:round/>
                      <a:headEnd len="sm" type="none" w="sm"/>
                      <a:tailEnd len="sm" type="none" w="sm"/>
                    </a:lnT>
                    <a:lnB cap="flat" cmpd="sng" w="9525">
                      <a:solidFill>
                        <a:srgbClr val="FFFFFF"/>
                      </a:solidFill>
                      <a:prstDash val="solid"/>
                      <a:round/>
                      <a:headEnd len="sm" type="none" w="sm"/>
                      <a:tailEnd len="sm" type="none" w="sm"/>
                    </a:lnB>
                  </a:tcPr>
                </a:tc>
                <a:tc hMerge="1"/>
                <a:tc hMerge="1"/>
                <a:tc hMerge="1"/>
              </a:tr>
            </a:tbl>
          </a:graphicData>
        </a:graphic>
      </p:graphicFrame>
    </p:spTree>
  </p:cSld>
  <p:clrMapOvr>
    <a:masterClrMapping/>
  </p:clrMapOvr>
</p:sld>
</file>

<file path=ppt/slides/slide2.xml><?xml version="1.0" encoding="utf-8"?>
<p:sld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p:cSld>
    <p:spTree>
      <p:nvGrpSpPr>
        <p:cNvPr id="77" name="Shape 77"/>
        <p:cNvGrpSpPr/>
        <p:nvPr/>
      </p:nvGrpSpPr>
      <p:grpSpPr>
        <a:xfrm>
          <a:off x="0" y="0"/>
          <a:ext cx="0" cy="0"/>
          <a:chOff x="0" y="0"/>
          <a:chExt cx="0" cy="0"/>
        </a:xfrm>
      </p:grpSpPr>
      <p:sp>
        <p:nvSpPr>
          <p:cNvPr id="78" name="Google Shape;78;p20"/>
          <p:cNvSpPr txBox="1"/>
          <p:nvPr/>
        </p:nvSpPr>
        <p:spPr>
          <a:xfrm>
            <a:off x="758700" y="761700"/>
            <a:ext cx="7626600" cy="5334600"/>
          </a:xfrm>
          <a:prstGeom prst="rect">
            <a:avLst/>
          </a:prstGeom>
          <a:noFill/>
          <a:ln>
            <a:noFill/>
          </a:ln>
        </p:spPr>
        <p:txBody>
          <a:bodyPr anchor="ctr" anchorCtr="0" bIns="91425" lIns="91425" rIns="91425" spcFirstLastPara="1" tIns="91425" wrap="square">
            <a:noAutofit/>
          </a:bodyPr>
          <a:lstStyle/>
          <a:p>
            <a:pPr algn="ctr" indent="0" lvl="0" marL="0" rtl="0">
              <a:spcBef>
                <a:spcPts val="0"/>
              </a:spcBef>
              <a:spcAft>
                <a:spcPts val="0"/>
              </a:spcAft>
              <a:buNone/>
            </a:pPr>
            <a:r>
              <a:t/>
            </a:r>
            <a:endParaRPr sz="4800">
              <a:solidFill>
                <a:srgbClr val="434343"/>
              </a:solidFill>
              <a:latin typeface="Open Sans ExtraBold"/>
              <a:ea typeface="Open Sans ExtraBold"/>
              <a:cs typeface="Open Sans ExtraBold"/>
              <a:sym typeface="Open Sans ExtraBold"/>
            </a:endParaRPr>
          </a:p>
          <a:p>
            <a:pPr algn="ctr" indent="0" lvl="0" marL="0" rtl="0">
              <a:spcBef>
                <a:spcPts val="0"/>
              </a:spcBef>
              <a:spcAft>
                <a:spcPts val="0"/>
              </a:spcAft>
              <a:buNone/>
            </a:pPr>
            <a:r>
              <a:rPr lang="pt-BR" sz="4800">
                <a:solidFill>
                  <a:srgbClr val="434343"/>
                </a:solidFill>
                <a:latin typeface="Open Sans ExtraBold"/>
                <a:ea typeface="Open Sans ExtraBold"/>
                <a:cs typeface="Open Sans ExtraBold"/>
                <a:sym typeface="Open Sans ExtraBold"/>
              </a:rPr>
              <a:t>Rádio Desabafo: leitura de cartas de reclamação</a:t>
            </a:r>
            <a:endParaRPr sz="1200">
              <a:solidFill>
                <a:schemeClr val="dk1"/>
              </a:solidFill>
              <a:latin typeface="Open Sans"/>
              <a:ea typeface="Open Sans"/>
              <a:cs typeface="Open Sans"/>
              <a:sym typeface="Open Sans"/>
            </a:endParaRPr>
          </a:p>
          <a:p>
            <a:pPr algn="ctr" indent="0" lvl="0" marL="0" rtl="0">
              <a:spcBef>
                <a:spcPts val="0"/>
              </a:spcBef>
              <a:spcAft>
                <a:spcPts val="0"/>
              </a:spcAft>
              <a:buNone/>
            </a:pPr>
            <a:r>
              <a:t/>
            </a:r>
            <a:endParaRPr sz="4800">
              <a:solidFill>
                <a:srgbClr val="434343"/>
              </a:solidFill>
              <a:latin typeface="Open Sans ExtraBold"/>
              <a:ea typeface="Open Sans ExtraBold"/>
              <a:cs typeface="Open Sans ExtraBold"/>
              <a:sym typeface="Open Sans ExtraBold"/>
            </a:endParaRPr>
          </a:p>
          <a:p>
            <a:pPr algn="ctr" indent="0" lvl="0" marL="0" rtl="0">
              <a:spcBef>
                <a:spcPts val="0"/>
              </a:spcBef>
              <a:spcAft>
                <a:spcPts val="0"/>
              </a:spcAft>
              <a:buNone/>
            </a:pPr>
            <a:r>
              <a:t/>
            </a:r>
            <a:endParaRPr sz="4800">
              <a:solidFill>
                <a:srgbClr val="434343"/>
              </a:solidFill>
              <a:latin typeface="Open Sans"/>
              <a:ea typeface="Open Sans"/>
              <a:cs typeface="Open Sans"/>
              <a:sym typeface="Open Sans"/>
            </a:endParaRPr>
          </a:p>
        </p:txBody>
      </p:sp>
    </p:spTree>
  </p:cSld>
  <p:clrMapOvr>
    <a:masterClrMapping/>
  </p:clrMapOvr>
</p:sld>
</file>

<file path=ppt/slides/slide3.xml><?xml version="1.0" encoding="utf-8"?>
<p:sld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p:cSld>
    <p:spTree>
      <p:nvGrpSpPr>
        <p:cNvPr id="82" name="Shape 82"/>
        <p:cNvGrpSpPr/>
        <p:nvPr/>
      </p:nvGrpSpPr>
      <p:grpSpPr>
        <a:xfrm>
          <a:off x="0" y="0"/>
          <a:ext cx="0" cy="0"/>
          <a:chOff x="0" y="0"/>
          <a:chExt cx="0" cy="0"/>
        </a:xfrm>
      </p:grpSpPr>
      <p:sp>
        <p:nvSpPr>
          <p:cNvPr id="83" name="Google Shape;83;p21"/>
          <p:cNvSpPr txBox="1"/>
          <p:nvPr/>
        </p:nvSpPr>
        <p:spPr>
          <a:xfrm>
            <a:off x="769450" y="587875"/>
            <a:ext cx="7676700" cy="5746800"/>
          </a:xfrm>
          <a:prstGeom prst="rect">
            <a:avLst/>
          </a:prstGeom>
          <a:noFill/>
          <a:ln>
            <a:noFill/>
          </a:ln>
        </p:spPr>
        <p:txBody>
          <a:bodyPr anchor="t" anchorCtr="0" bIns="91425" lIns="91425" rIns="91425" spcFirstLastPara="1" tIns="91425" wrap="square">
            <a:noAutofit/>
          </a:bodyPr>
          <a:lstStyle/>
          <a:p>
            <a:pPr algn="l" indent="0" lvl="0" marL="0" rtl="0">
              <a:spcBef>
                <a:spcPts val="0"/>
              </a:spcBef>
              <a:spcAft>
                <a:spcPts val="0"/>
              </a:spcAft>
              <a:buNone/>
            </a:pPr>
            <a:r>
              <a:rPr b="1" lang="pt-BR" sz="1800">
                <a:latin typeface="Open Sans"/>
                <a:ea typeface="Open Sans"/>
                <a:cs typeface="Open Sans"/>
                <a:sym typeface="Open Sans"/>
              </a:rPr>
              <a:t>Nem sempre as coisas saem do jeito que a gente deseja. Aí entra em cena a famosa reclamação.  O Programa de Proteção e Defesa do Consumidor (Procon) é uma organização responsável por receber  reclamações e buscar resolver os conflitos entre consumidor e empresas. </a:t>
            </a:r>
            <a:endParaRPr b="1" sz="1800">
              <a:latin typeface="Open Sans"/>
              <a:ea typeface="Open Sans"/>
              <a:cs typeface="Open Sans"/>
              <a:sym typeface="Open Sans"/>
            </a:endParaRPr>
          </a:p>
          <a:p>
            <a:pPr algn="l" indent="0" lvl="0" marL="0" rtl="0">
              <a:spcBef>
                <a:spcPts val="0"/>
              </a:spcBef>
              <a:spcAft>
                <a:spcPts val="0"/>
              </a:spcAft>
              <a:buNone/>
            </a:pPr>
            <a:r>
              <a:t/>
            </a:r>
            <a:endParaRPr b="1" sz="1800">
              <a:latin typeface="Open Sans"/>
              <a:ea typeface="Open Sans"/>
              <a:cs typeface="Open Sans"/>
              <a:sym typeface="Open Sans"/>
            </a:endParaRPr>
          </a:p>
          <a:p>
            <a:pPr algn="l" indent="0" lvl="0" marL="0" rtl="0">
              <a:spcBef>
                <a:spcPts val="0"/>
              </a:spcBef>
              <a:spcAft>
                <a:spcPts val="0"/>
              </a:spcAft>
              <a:buNone/>
            </a:pPr>
            <a:r>
              <a:t/>
            </a:r>
            <a:endParaRPr b="1" sz="1800">
              <a:latin typeface="Open Sans"/>
              <a:ea typeface="Open Sans"/>
              <a:cs typeface="Open Sans"/>
              <a:sym typeface="Open Sans"/>
            </a:endParaRPr>
          </a:p>
          <a:p>
            <a:pPr algn="l" indent="0" lvl="0" marL="0" rtl="0">
              <a:spcBef>
                <a:spcPts val="0"/>
              </a:spcBef>
              <a:spcAft>
                <a:spcPts val="0"/>
              </a:spcAft>
              <a:buNone/>
            </a:pPr>
            <a:r>
              <a:t/>
            </a:r>
            <a:endParaRPr b="1" sz="1800">
              <a:latin typeface="Open Sans"/>
              <a:ea typeface="Open Sans"/>
              <a:cs typeface="Open Sans"/>
              <a:sym typeface="Open Sans"/>
            </a:endParaRPr>
          </a:p>
          <a:p>
            <a:pPr algn="l" indent="0" lvl="0" marL="0" rtl="0">
              <a:spcBef>
                <a:spcPts val="0"/>
              </a:spcBef>
              <a:spcAft>
                <a:spcPts val="0"/>
              </a:spcAft>
              <a:buNone/>
            </a:pPr>
            <a:r>
              <a:t/>
            </a:r>
            <a:endParaRPr b="1" sz="1800">
              <a:latin typeface="Open Sans"/>
              <a:ea typeface="Open Sans"/>
              <a:cs typeface="Open Sans"/>
              <a:sym typeface="Open Sans"/>
            </a:endParaRPr>
          </a:p>
          <a:p>
            <a:pPr algn="l" indent="0" lvl="0" marL="0" rtl="0">
              <a:spcBef>
                <a:spcPts val="0"/>
              </a:spcBef>
              <a:spcAft>
                <a:spcPts val="0"/>
              </a:spcAft>
              <a:buNone/>
            </a:pPr>
            <a:r>
              <a:t/>
            </a:r>
            <a:endParaRPr b="1" sz="1800">
              <a:latin typeface="Open Sans"/>
              <a:ea typeface="Open Sans"/>
              <a:cs typeface="Open Sans"/>
              <a:sym typeface="Open Sans"/>
            </a:endParaRPr>
          </a:p>
          <a:p>
            <a:pPr algn="l" indent="0" lvl="0" marL="0" rtl="0">
              <a:spcBef>
                <a:spcPts val="0"/>
              </a:spcBef>
              <a:spcAft>
                <a:spcPts val="0"/>
              </a:spcAft>
              <a:buNone/>
            </a:pPr>
            <a:r>
              <a:t/>
            </a:r>
            <a:endParaRPr b="1" sz="1800">
              <a:latin typeface="Open Sans"/>
              <a:ea typeface="Open Sans"/>
              <a:cs typeface="Open Sans"/>
              <a:sym typeface="Open Sans"/>
            </a:endParaRPr>
          </a:p>
          <a:p>
            <a:pPr algn="l" indent="0" lvl="0" marL="0" rtl="0">
              <a:spcBef>
                <a:spcPts val="0"/>
              </a:spcBef>
              <a:spcAft>
                <a:spcPts val="0"/>
              </a:spcAft>
              <a:buNone/>
            </a:pPr>
            <a:r>
              <a:t/>
            </a:r>
            <a:endParaRPr b="1" sz="1800">
              <a:latin typeface="Open Sans"/>
              <a:ea typeface="Open Sans"/>
              <a:cs typeface="Open Sans"/>
              <a:sym typeface="Open Sans"/>
            </a:endParaRPr>
          </a:p>
          <a:p>
            <a:pPr algn="l" indent="0" lvl="0" marL="0" rtl="0">
              <a:spcBef>
                <a:spcPts val="0"/>
              </a:spcBef>
              <a:spcAft>
                <a:spcPts val="0"/>
              </a:spcAft>
              <a:buNone/>
            </a:pPr>
            <a:r>
              <a:t/>
            </a:r>
            <a:endParaRPr b="1" sz="1800">
              <a:latin typeface="Open Sans"/>
              <a:ea typeface="Open Sans"/>
              <a:cs typeface="Open Sans"/>
              <a:sym typeface="Open Sans"/>
            </a:endParaRPr>
          </a:p>
          <a:p>
            <a:pPr algn="l" indent="0" lvl="0" marL="0" rtl="0">
              <a:spcBef>
                <a:spcPts val="0"/>
              </a:spcBef>
              <a:spcAft>
                <a:spcPts val="0"/>
              </a:spcAft>
              <a:buNone/>
            </a:pPr>
            <a:r>
              <a:t/>
            </a:r>
            <a:endParaRPr b="1" sz="1800">
              <a:latin typeface="Open Sans"/>
              <a:ea typeface="Open Sans"/>
              <a:cs typeface="Open Sans"/>
              <a:sym typeface="Open Sans"/>
            </a:endParaRPr>
          </a:p>
          <a:p>
            <a:pPr algn="l" indent="0" lvl="0" marL="0" rtl="0">
              <a:spcBef>
                <a:spcPts val="0"/>
              </a:spcBef>
              <a:spcAft>
                <a:spcPts val="0"/>
              </a:spcAft>
              <a:buNone/>
            </a:pPr>
            <a:r>
              <a:t/>
            </a:r>
            <a:endParaRPr b="1" sz="1800">
              <a:latin typeface="Open Sans"/>
              <a:ea typeface="Open Sans"/>
              <a:cs typeface="Open Sans"/>
              <a:sym typeface="Open Sans"/>
            </a:endParaRPr>
          </a:p>
          <a:p>
            <a:pPr algn="l" indent="0" lvl="0" marL="0" rtl="0">
              <a:spcBef>
                <a:spcPts val="0"/>
              </a:spcBef>
              <a:spcAft>
                <a:spcPts val="0"/>
              </a:spcAft>
              <a:buNone/>
            </a:pPr>
            <a:r>
              <a:t/>
            </a:r>
            <a:endParaRPr b="1" sz="1800">
              <a:latin typeface="Open Sans"/>
              <a:ea typeface="Open Sans"/>
              <a:cs typeface="Open Sans"/>
              <a:sym typeface="Open Sans"/>
            </a:endParaRPr>
          </a:p>
          <a:p>
            <a:pPr algn="l" indent="0" lvl="0" marL="0" rtl="0">
              <a:spcBef>
                <a:spcPts val="0"/>
              </a:spcBef>
              <a:spcAft>
                <a:spcPts val="0"/>
              </a:spcAft>
              <a:buNone/>
            </a:pPr>
            <a:r>
              <a:rPr b="1" lang="pt-BR" sz="1800">
                <a:latin typeface="Open Sans"/>
                <a:ea typeface="Open Sans"/>
                <a:cs typeface="Open Sans"/>
                <a:sym typeface="Open Sans"/>
              </a:rPr>
              <a:t>Veja a tabela a seguir. Nela, são apresentados os 10 principais tipos de empresas das quais as pessoas mais apresentaram reclamações ao Procon de São Paulo em 2018.</a:t>
            </a:r>
            <a:endParaRPr b="1" sz="1800">
              <a:latin typeface="Open Sans"/>
              <a:ea typeface="Open Sans"/>
              <a:cs typeface="Open Sans"/>
              <a:sym typeface="Open Sans"/>
            </a:endParaRPr>
          </a:p>
          <a:p>
            <a:pPr algn="l" indent="0" lvl="0" marL="0" rtl="0">
              <a:spcBef>
                <a:spcPts val="0"/>
              </a:spcBef>
              <a:spcAft>
                <a:spcPts val="0"/>
              </a:spcAft>
              <a:buNone/>
            </a:pPr>
            <a:r>
              <a:t/>
            </a:r>
            <a:endParaRPr b="1" sz="1800">
              <a:latin typeface="Open Sans"/>
              <a:ea typeface="Open Sans"/>
              <a:cs typeface="Open Sans"/>
              <a:sym typeface="Open Sans"/>
            </a:endParaRPr>
          </a:p>
          <a:p>
            <a:pPr algn="l" indent="0" lvl="0" marL="0" rtl="0">
              <a:spcBef>
                <a:spcPts val="0"/>
              </a:spcBef>
              <a:spcAft>
                <a:spcPts val="0"/>
              </a:spcAft>
              <a:buNone/>
            </a:pPr>
            <a:r>
              <a:t/>
            </a:r>
            <a:endParaRPr b="1" sz="1800">
              <a:latin typeface="Open Sans"/>
              <a:ea typeface="Open Sans"/>
              <a:cs typeface="Open Sans"/>
              <a:sym typeface="Open Sans"/>
            </a:endParaRPr>
          </a:p>
          <a:p>
            <a:pPr algn="l" indent="0" lvl="0" marL="0" rtl="0">
              <a:spcBef>
                <a:spcPts val="0"/>
              </a:spcBef>
              <a:spcAft>
                <a:spcPts val="0"/>
              </a:spcAft>
              <a:buNone/>
            </a:pPr>
            <a:r>
              <a:t/>
            </a:r>
            <a:endParaRPr b="1" sz="1800">
              <a:latin typeface="Open Sans"/>
              <a:ea typeface="Open Sans"/>
              <a:cs typeface="Open Sans"/>
              <a:sym typeface="Open Sans"/>
            </a:endParaRPr>
          </a:p>
          <a:p>
            <a:pPr algn="l" indent="0" lvl="0" marL="0" rtl="0">
              <a:spcBef>
                <a:spcPts val="0"/>
              </a:spcBef>
              <a:spcAft>
                <a:spcPts val="0"/>
              </a:spcAft>
              <a:buNone/>
            </a:pPr>
            <a:r>
              <a:t/>
            </a:r>
            <a:endParaRPr b="1" sz="1800">
              <a:latin typeface="Open Sans"/>
              <a:ea typeface="Open Sans"/>
              <a:cs typeface="Open Sans"/>
              <a:sym typeface="Open Sans"/>
            </a:endParaRPr>
          </a:p>
        </p:txBody>
      </p:sp>
      <p:pic>
        <p:nvPicPr>
          <p:cNvPr id="84" name="Google Shape;84;p21"/>
          <p:cNvPicPr preferRelativeResize="0"/>
          <p:nvPr/>
        </p:nvPicPr>
        <p:blipFill>
          <a:blip r:embed="rId3">
            <a:alphaModFix/>
          </a:blip>
          <a:stretch>
            <a:fillRect/>
          </a:stretch>
        </p:blipFill>
        <p:spPr>
          <a:xfrm>
            <a:off x="2536100" y="2176675"/>
            <a:ext cx="3715100" cy="2784700"/>
          </a:xfrm>
          <a:prstGeom prst="rect">
            <a:avLst/>
          </a:prstGeom>
          <a:noFill/>
          <a:ln>
            <a:noFill/>
          </a:ln>
        </p:spPr>
      </p:pic>
    </p:spTree>
  </p:cSld>
  <p:clrMapOvr>
    <a:masterClrMapping/>
  </p:clrMapOvr>
</p:sld>
</file>

<file path=ppt/slides/slide4.xml><?xml version="1.0" encoding="utf-8"?>
<p:sld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p:cSld>
    <p:spTree>
      <p:nvGrpSpPr>
        <p:cNvPr id="88" name="Shape 88"/>
        <p:cNvGrpSpPr/>
        <p:nvPr/>
      </p:nvGrpSpPr>
      <p:grpSpPr>
        <a:xfrm>
          <a:off x="0" y="0"/>
          <a:ext cx="0" cy="0"/>
          <a:chOff x="0" y="0"/>
          <a:chExt cx="0" cy="0"/>
        </a:xfrm>
      </p:grpSpPr>
      <p:pic>
        <p:nvPicPr>
          <p:cNvPr id="89" name="Google Shape;89;p22"/>
          <p:cNvPicPr preferRelativeResize="0"/>
          <p:nvPr/>
        </p:nvPicPr>
        <p:blipFill>
          <a:blip r:embed="rId3">
            <a:alphaModFix/>
          </a:blip>
          <a:stretch>
            <a:fillRect/>
          </a:stretch>
        </p:blipFill>
        <p:spPr>
          <a:xfrm>
            <a:off x="718975" y="339800"/>
            <a:ext cx="7635325" cy="5827826"/>
          </a:xfrm>
          <a:prstGeom prst="rect">
            <a:avLst/>
          </a:prstGeom>
          <a:noFill/>
          <a:ln>
            <a:noFill/>
          </a:ln>
        </p:spPr>
      </p:pic>
      <p:sp>
        <p:nvSpPr>
          <p:cNvPr id="90" name="Google Shape;90;p22"/>
          <p:cNvSpPr txBox="1"/>
          <p:nvPr/>
        </p:nvSpPr>
        <p:spPr>
          <a:xfrm>
            <a:off x="389125" y="6234550"/>
            <a:ext cx="8551200" cy="431400"/>
          </a:xfrm>
          <a:prstGeom prst="rect">
            <a:avLst/>
          </a:prstGeom>
          <a:noFill/>
          <a:ln>
            <a:noFill/>
          </a:ln>
        </p:spPr>
        <p:txBody>
          <a:bodyPr anchor="t" anchorCtr="0" bIns="91425" lIns="91425" rIns="91425" spcFirstLastPara="1" tIns="91425" wrap="square">
            <a:noAutofit/>
          </a:bodyPr>
          <a:lstStyle/>
          <a:p>
            <a:pPr algn="l" indent="0" lvl="0" marL="0" rtl="0">
              <a:spcBef>
                <a:spcPts val="0"/>
              </a:spcBef>
              <a:spcAft>
                <a:spcPts val="0"/>
              </a:spcAft>
              <a:buNone/>
            </a:pPr>
            <a:r>
              <a:rPr lang="pt-BR" sz="1200">
                <a:latin typeface="Open Sans"/>
                <a:ea typeface="Open Sans"/>
                <a:cs typeface="Open Sans"/>
                <a:sym typeface="Open Sans"/>
              </a:rPr>
              <a:t>Gráfico desenvolvido com base nas </a:t>
            </a:r>
            <a:r>
              <a:rPr lang="pt-BR" sz="1200">
                <a:latin typeface="Open Sans"/>
                <a:ea typeface="Open Sans"/>
                <a:cs typeface="Open Sans"/>
                <a:sym typeface="Open Sans"/>
              </a:rPr>
              <a:t>informações</a:t>
            </a:r>
            <a:r>
              <a:rPr lang="pt-BR" sz="1200">
                <a:latin typeface="Open Sans"/>
                <a:ea typeface="Open Sans"/>
                <a:cs typeface="Open Sans"/>
                <a:sym typeface="Open Sans"/>
              </a:rPr>
              <a:t> publicadas pelo Procon, disponíveis em </a:t>
            </a:r>
            <a:r>
              <a:rPr lang="pt-BR" sz="1200">
                <a:solidFill>
                  <a:schemeClr val="dk1"/>
                </a:solidFill>
                <a:latin typeface="Open Sans"/>
                <a:ea typeface="Open Sans"/>
                <a:cs typeface="Open Sans"/>
                <a:sym typeface="Open Sans"/>
              </a:rPr>
              <a:t>procon.sp.gov.br </a:t>
            </a:r>
            <a:endParaRPr sz="1200">
              <a:latin typeface="Open Sans"/>
              <a:ea typeface="Open Sans"/>
              <a:cs typeface="Open Sans"/>
              <a:sym typeface="Open Sans"/>
            </a:endParaRPr>
          </a:p>
        </p:txBody>
      </p:sp>
    </p:spTree>
  </p:cSld>
  <p:clrMapOvr>
    <a:masterClrMapping/>
  </p:clrMapOvr>
</p:sld>
</file>

<file path=ppt/slides/slide5.xml><?xml version="1.0" encoding="utf-8"?>
<p:sld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p:cSld>
    <p:spTree>
      <p:nvGrpSpPr>
        <p:cNvPr id="94" name="Shape 94"/>
        <p:cNvGrpSpPr/>
        <p:nvPr/>
      </p:nvGrpSpPr>
      <p:grpSpPr>
        <a:xfrm>
          <a:off x="0" y="0"/>
          <a:ext cx="0" cy="0"/>
          <a:chOff x="0" y="0"/>
          <a:chExt cx="0" cy="0"/>
        </a:xfrm>
      </p:grpSpPr>
      <p:sp>
        <p:nvSpPr>
          <p:cNvPr id="95" name="Google Shape;95;p23"/>
          <p:cNvSpPr txBox="1"/>
          <p:nvPr/>
        </p:nvSpPr>
        <p:spPr>
          <a:xfrm>
            <a:off x="769450" y="435475"/>
            <a:ext cx="7676700" cy="5746800"/>
          </a:xfrm>
          <a:prstGeom prst="rect">
            <a:avLst/>
          </a:prstGeom>
          <a:noFill/>
          <a:ln>
            <a:noFill/>
          </a:ln>
        </p:spPr>
        <p:txBody>
          <a:bodyPr anchor="t" anchorCtr="0" bIns="91425" lIns="91425" rIns="91425" spcFirstLastPara="1" tIns="91425" wrap="square">
            <a:noAutofit/>
          </a:bodyPr>
          <a:lstStyle/>
          <a:p>
            <a:pPr algn="l" indent="0" lvl="0" marL="0" rtl="0">
              <a:spcBef>
                <a:spcPts val="0"/>
              </a:spcBef>
              <a:spcAft>
                <a:spcPts val="0"/>
              </a:spcAft>
              <a:buNone/>
            </a:pPr>
            <a:r>
              <a:rPr b="1" lang="pt-BR" sz="2400">
                <a:solidFill>
                  <a:schemeClr val="dk1"/>
                </a:solidFill>
                <a:latin typeface="Open Sans"/>
                <a:ea typeface="Open Sans"/>
                <a:cs typeface="Open Sans"/>
                <a:sym typeface="Open Sans"/>
              </a:rPr>
              <a:t>Lendo cartas de reclamação</a:t>
            </a:r>
            <a:endParaRPr b="1" sz="2400">
              <a:solidFill>
                <a:schemeClr val="dk1"/>
              </a:solidFill>
              <a:latin typeface="Open Sans"/>
              <a:ea typeface="Open Sans"/>
              <a:cs typeface="Open Sans"/>
              <a:sym typeface="Open Sans"/>
            </a:endParaRPr>
          </a:p>
          <a:p>
            <a:pPr algn="l" indent="0" lvl="0" marL="0" rtl="0">
              <a:spcBef>
                <a:spcPts val="0"/>
              </a:spcBef>
              <a:spcAft>
                <a:spcPts val="0"/>
              </a:spcAft>
              <a:buClr>
                <a:schemeClr val="dk1"/>
              </a:buClr>
              <a:buSzPts val="1100"/>
              <a:buFont typeface="Arial"/>
              <a:buNone/>
            </a:pPr>
            <a:r>
              <a:t/>
            </a:r>
            <a:endParaRPr sz="1800">
              <a:solidFill>
                <a:schemeClr val="dk1"/>
              </a:solidFill>
              <a:latin typeface="Open Sans"/>
              <a:ea typeface="Open Sans"/>
              <a:cs typeface="Open Sans"/>
              <a:sym typeface="Open Sans"/>
            </a:endParaRPr>
          </a:p>
          <a:p>
            <a:pPr algn="l" indent="0" lvl="0" marL="0" rtl="0">
              <a:spcBef>
                <a:spcPts val="0"/>
              </a:spcBef>
              <a:spcAft>
                <a:spcPts val="0"/>
              </a:spcAft>
              <a:buClr>
                <a:schemeClr val="dk1"/>
              </a:buClr>
              <a:buSzPts val="1100"/>
              <a:buFont typeface="Arial"/>
              <a:buNone/>
            </a:pPr>
            <a:r>
              <a:rPr lang="pt-BR" sz="1800">
                <a:solidFill>
                  <a:schemeClr val="dk1"/>
                </a:solidFill>
                <a:latin typeface="Open Sans"/>
                <a:ea typeface="Open Sans"/>
                <a:cs typeface="Open Sans"/>
                <a:sym typeface="Open Sans"/>
              </a:rPr>
              <a:t>Uma forma das pessoas registrarem suas  queixas é através de cartas de reclamações endereçadas ao Procon, às empresas ou órgãos responsáveis. Essas cartas podem </a:t>
            </a:r>
            <a:r>
              <a:rPr lang="pt-BR" sz="1800">
                <a:solidFill>
                  <a:schemeClr val="dk1"/>
                </a:solidFill>
                <a:latin typeface="Open Sans"/>
                <a:ea typeface="Open Sans"/>
                <a:cs typeface="Open Sans"/>
                <a:sym typeface="Open Sans"/>
              </a:rPr>
              <a:t>ser entregues pessoalmente, via </a:t>
            </a:r>
            <a:r>
              <a:rPr lang="pt-BR" sz="1800">
                <a:latin typeface="Open Sans"/>
                <a:ea typeface="Open Sans"/>
                <a:cs typeface="Open Sans"/>
                <a:sym typeface="Open Sans"/>
              </a:rPr>
              <a:t>Correios ou internet. </a:t>
            </a:r>
            <a:endParaRPr sz="1800">
              <a:latin typeface="Open Sans"/>
              <a:ea typeface="Open Sans"/>
              <a:cs typeface="Open Sans"/>
              <a:sym typeface="Open Sans"/>
            </a:endParaRPr>
          </a:p>
          <a:p>
            <a:pPr algn="l" indent="0" lvl="0" marL="0" rtl="0">
              <a:spcBef>
                <a:spcPts val="0"/>
              </a:spcBef>
              <a:spcAft>
                <a:spcPts val="0"/>
              </a:spcAft>
              <a:buClr>
                <a:schemeClr val="dk1"/>
              </a:buClr>
              <a:buSzPts val="1100"/>
              <a:buFont typeface="Arial"/>
              <a:buNone/>
            </a:pPr>
            <a:r>
              <a:t/>
            </a:r>
            <a:endParaRPr sz="1800">
              <a:latin typeface="Open Sans"/>
              <a:ea typeface="Open Sans"/>
              <a:cs typeface="Open Sans"/>
              <a:sym typeface="Open Sans"/>
            </a:endParaRPr>
          </a:p>
          <a:p>
            <a:pPr algn="l" indent="0" lvl="0" marL="0" rtl="0">
              <a:spcBef>
                <a:spcPts val="0"/>
              </a:spcBef>
              <a:spcAft>
                <a:spcPts val="0"/>
              </a:spcAft>
              <a:buClr>
                <a:schemeClr val="dk1"/>
              </a:buClr>
              <a:buSzPts val="1100"/>
              <a:buFont typeface="Arial"/>
              <a:buNone/>
            </a:pPr>
            <a:r>
              <a:rPr lang="pt-BR" sz="1800">
                <a:solidFill>
                  <a:schemeClr val="dk1"/>
                </a:solidFill>
                <a:latin typeface="Open Sans"/>
                <a:ea typeface="Open Sans"/>
                <a:cs typeface="Open Sans"/>
                <a:sym typeface="Open Sans"/>
              </a:rPr>
              <a:t>Em grupo, vamos ler algumas dessas cartas e descobrir:</a:t>
            </a:r>
            <a:endParaRPr sz="1800">
              <a:solidFill>
                <a:schemeClr val="dk1"/>
              </a:solidFill>
              <a:latin typeface="Open Sans"/>
              <a:ea typeface="Open Sans"/>
              <a:cs typeface="Open Sans"/>
              <a:sym typeface="Open Sans"/>
            </a:endParaRPr>
          </a:p>
          <a:p>
            <a:pPr algn="l" indent="0" lvl="0" marL="0" rtl="0">
              <a:spcBef>
                <a:spcPts val="0"/>
              </a:spcBef>
              <a:spcAft>
                <a:spcPts val="0"/>
              </a:spcAft>
              <a:buClr>
                <a:schemeClr val="dk1"/>
              </a:buClr>
              <a:buSzPts val="1100"/>
              <a:buFont typeface="Arial"/>
              <a:buNone/>
            </a:pPr>
            <a:r>
              <a:t/>
            </a:r>
            <a:endParaRPr sz="1800">
              <a:solidFill>
                <a:schemeClr val="dk1"/>
              </a:solidFill>
              <a:latin typeface="Open Sans"/>
              <a:ea typeface="Open Sans"/>
              <a:cs typeface="Open Sans"/>
              <a:sym typeface="Open Sans"/>
            </a:endParaRPr>
          </a:p>
          <a:p>
            <a:pPr algn="l" indent="-342900" lvl="0" marL="457200" rtl="0">
              <a:lnSpc>
                <a:spcPct val="115000"/>
              </a:lnSpc>
              <a:spcBef>
                <a:spcPts val="0"/>
              </a:spcBef>
              <a:spcAft>
                <a:spcPts val="0"/>
              </a:spcAft>
              <a:buClr>
                <a:schemeClr val="dk1"/>
              </a:buClr>
              <a:buSzPts val="1800"/>
              <a:buFont typeface="Open Sans"/>
              <a:buChar char="➢"/>
            </a:pPr>
            <a:r>
              <a:rPr lang="pt-BR" sz="1800">
                <a:solidFill>
                  <a:schemeClr val="dk1"/>
                </a:solidFill>
                <a:latin typeface="Open Sans"/>
                <a:ea typeface="Open Sans"/>
                <a:cs typeface="Open Sans"/>
                <a:sym typeface="Open Sans"/>
              </a:rPr>
              <a:t>Q</a:t>
            </a:r>
            <a:r>
              <a:rPr lang="pt-BR" sz="1800">
                <a:solidFill>
                  <a:schemeClr val="dk1"/>
                </a:solidFill>
                <a:latin typeface="Open Sans"/>
                <a:ea typeface="Open Sans"/>
                <a:cs typeface="Open Sans"/>
                <a:sym typeface="Open Sans"/>
              </a:rPr>
              <a:t>uem escreveu a carta (remetente)?</a:t>
            </a:r>
            <a:endParaRPr sz="18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t/>
            </a:r>
            <a:endParaRPr sz="1800">
              <a:solidFill>
                <a:schemeClr val="dk1"/>
              </a:solidFill>
              <a:latin typeface="Open Sans"/>
              <a:ea typeface="Open Sans"/>
              <a:cs typeface="Open Sans"/>
              <a:sym typeface="Open Sans"/>
            </a:endParaRPr>
          </a:p>
          <a:p>
            <a:pPr algn="l" indent="-342900" lvl="0" marL="457200" rtl="0">
              <a:lnSpc>
                <a:spcPct val="115000"/>
              </a:lnSpc>
              <a:spcBef>
                <a:spcPts val="0"/>
              </a:spcBef>
              <a:spcAft>
                <a:spcPts val="0"/>
              </a:spcAft>
              <a:buClr>
                <a:schemeClr val="dk1"/>
              </a:buClr>
              <a:buSzPts val="1800"/>
              <a:buFont typeface="Open Sans"/>
              <a:buChar char="➢"/>
            </a:pPr>
            <a:r>
              <a:rPr lang="pt-BR" sz="1800">
                <a:solidFill>
                  <a:schemeClr val="dk1"/>
                </a:solidFill>
                <a:latin typeface="Open Sans"/>
                <a:ea typeface="Open Sans"/>
                <a:cs typeface="Open Sans"/>
                <a:sym typeface="Open Sans"/>
              </a:rPr>
              <a:t>Para quem foi escrita (destinatário)?</a:t>
            </a:r>
            <a:endParaRPr sz="18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Clr>
                <a:schemeClr val="dk1"/>
              </a:buClr>
              <a:buSzPts val="1100"/>
              <a:buFont typeface="Arial"/>
              <a:buNone/>
            </a:pPr>
            <a:r>
              <a:t/>
            </a:r>
            <a:endParaRPr sz="1800">
              <a:solidFill>
                <a:schemeClr val="dk1"/>
              </a:solidFill>
              <a:latin typeface="Open Sans"/>
              <a:ea typeface="Open Sans"/>
              <a:cs typeface="Open Sans"/>
              <a:sym typeface="Open Sans"/>
            </a:endParaRPr>
          </a:p>
          <a:p>
            <a:pPr algn="l" indent="-342900" lvl="0" marL="457200" rtl="0">
              <a:lnSpc>
                <a:spcPct val="115000"/>
              </a:lnSpc>
              <a:spcBef>
                <a:spcPts val="0"/>
              </a:spcBef>
              <a:spcAft>
                <a:spcPts val="0"/>
              </a:spcAft>
              <a:buClr>
                <a:schemeClr val="dk1"/>
              </a:buClr>
              <a:buSzPts val="1800"/>
              <a:buFont typeface="Open Sans"/>
              <a:buChar char="➢"/>
            </a:pPr>
            <a:r>
              <a:rPr lang="pt-BR" sz="1800">
                <a:solidFill>
                  <a:schemeClr val="dk1"/>
                </a:solidFill>
                <a:latin typeface="Open Sans"/>
                <a:ea typeface="Open Sans"/>
                <a:cs typeface="Open Sans"/>
                <a:sym typeface="Open Sans"/>
              </a:rPr>
              <a:t>Por que foi escrita e qual era a </a:t>
            </a:r>
            <a:r>
              <a:rPr lang="pt-BR" sz="1800">
                <a:solidFill>
                  <a:schemeClr val="dk1"/>
                </a:solidFill>
                <a:latin typeface="Open Sans"/>
                <a:ea typeface="Open Sans"/>
                <a:cs typeface="Open Sans"/>
                <a:sym typeface="Open Sans"/>
              </a:rPr>
              <a:t>reclamação</a:t>
            </a:r>
            <a:r>
              <a:rPr lang="pt-BR" sz="1800">
                <a:solidFill>
                  <a:schemeClr val="dk1"/>
                </a:solidFill>
                <a:latin typeface="Open Sans"/>
                <a:ea typeface="Open Sans"/>
                <a:cs typeface="Open Sans"/>
                <a:sym typeface="Open Sans"/>
              </a:rPr>
              <a:t> do autor da carta?</a:t>
            </a:r>
            <a:endParaRPr sz="18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t/>
            </a:r>
            <a:endParaRPr sz="1800">
              <a:solidFill>
                <a:schemeClr val="dk1"/>
              </a:solidFill>
              <a:latin typeface="Open Sans"/>
              <a:ea typeface="Open Sans"/>
              <a:cs typeface="Open Sans"/>
              <a:sym typeface="Open Sans"/>
            </a:endParaRPr>
          </a:p>
          <a:p>
            <a:pPr algn="l" indent="-342900" lvl="0" marL="457200" rtl="0">
              <a:lnSpc>
                <a:spcPct val="115000"/>
              </a:lnSpc>
              <a:spcBef>
                <a:spcPts val="0"/>
              </a:spcBef>
              <a:spcAft>
                <a:spcPts val="0"/>
              </a:spcAft>
              <a:buClr>
                <a:schemeClr val="dk1"/>
              </a:buClr>
              <a:buSzPts val="1800"/>
              <a:buFont typeface="Open Sans"/>
              <a:buChar char="➢"/>
            </a:pPr>
            <a:r>
              <a:rPr lang="pt-BR" sz="1800">
                <a:solidFill>
                  <a:schemeClr val="dk1"/>
                </a:solidFill>
                <a:latin typeface="Open Sans"/>
                <a:ea typeface="Open Sans"/>
                <a:cs typeface="Open Sans"/>
                <a:sym typeface="Open Sans"/>
              </a:rPr>
              <a:t>Qual foi a </a:t>
            </a:r>
            <a:r>
              <a:rPr lang="pt-BR" sz="1800">
                <a:solidFill>
                  <a:schemeClr val="dk1"/>
                </a:solidFill>
                <a:latin typeface="Open Sans"/>
                <a:ea typeface="Open Sans"/>
                <a:cs typeface="Open Sans"/>
                <a:sym typeface="Open Sans"/>
              </a:rPr>
              <a:t>solicitação</a:t>
            </a:r>
            <a:r>
              <a:rPr lang="pt-BR" sz="1800">
                <a:solidFill>
                  <a:schemeClr val="dk1"/>
                </a:solidFill>
                <a:latin typeface="Open Sans"/>
                <a:ea typeface="Open Sans"/>
                <a:cs typeface="Open Sans"/>
                <a:sym typeface="Open Sans"/>
              </a:rPr>
              <a:t> e os  argumentos utilizados para convencer o destinatário a tomar uma providência?</a:t>
            </a:r>
            <a:endParaRPr sz="1800">
              <a:solidFill>
                <a:schemeClr val="dk1"/>
              </a:solidFill>
              <a:latin typeface="Open Sans"/>
              <a:ea typeface="Open Sans"/>
              <a:cs typeface="Open Sans"/>
              <a:sym typeface="Open Sans"/>
            </a:endParaRPr>
          </a:p>
          <a:p>
            <a:pPr algn="l" indent="0" lvl="0" marL="0" rtl="0">
              <a:spcBef>
                <a:spcPts val="0"/>
              </a:spcBef>
              <a:spcAft>
                <a:spcPts val="0"/>
              </a:spcAft>
              <a:buClr>
                <a:schemeClr val="dk1"/>
              </a:buClr>
              <a:buSzPts val="1100"/>
              <a:buFont typeface="Arial"/>
              <a:buNone/>
            </a:pPr>
            <a:r>
              <a:t/>
            </a:r>
            <a:endParaRPr sz="1800">
              <a:solidFill>
                <a:schemeClr val="dk1"/>
              </a:solidFill>
              <a:latin typeface="Open Sans"/>
              <a:ea typeface="Open Sans"/>
              <a:cs typeface="Open Sans"/>
              <a:sym typeface="Open Sans"/>
            </a:endParaRPr>
          </a:p>
          <a:p>
            <a:pPr algn="l" indent="0" lvl="0" marL="0" rtl="0">
              <a:spcBef>
                <a:spcPts val="0"/>
              </a:spcBef>
              <a:spcAft>
                <a:spcPts val="0"/>
              </a:spcAft>
              <a:buClr>
                <a:schemeClr val="dk1"/>
              </a:buClr>
              <a:buSzPts val="1100"/>
              <a:buFont typeface="Arial"/>
              <a:buNone/>
            </a:pPr>
            <a:r>
              <a:t/>
            </a:r>
            <a:endParaRPr sz="1800">
              <a:solidFill>
                <a:schemeClr val="dk1"/>
              </a:solidFill>
              <a:latin typeface="Open Sans"/>
              <a:ea typeface="Open Sans"/>
              <a:cs typeface="Open Sans"/>
              <a:sym typeface="Open Sans"/>
            </a:endParaRPr>
          </a:p>
          <a:p>
            <a:pPr algn="l" indent="0" lvl="0" marL="0" rtl="0">
              <a:spcBef>
                <a:spcPts val="0"/>
              </a:spcBef>
              <a:spcAft>
                <a:spcPts val="0"/>
              </a:spcAft>
              <a:buClr>
                <a:schemeClr val="dk1"/>
              </a:buClr>
              <a:buSzPts val="1100"/>
              <a:buFont typeface="Arial"/>
              <a:buNone/>
            </a:pPr>
            <a:r>
              <a:t/>
            </a:r>
            <a:endParaRPr sz="1800">
              <a:solidFill>
                <a:schemeClr val="dk1"/>
              </a:solidFill>
              <a:latin typeface="Open Sans"/>
              <a:ea typeface="Open Sans"/>
              <a:cs typeface="Open Sans"/>
              <a:sym typeface="Open Sans"/>
            </a:endParaRPr>
          </a:p>
          <a:p>
            <a:pPr algn="l" indent="0" lvl="0" marL="0" rtl="0">
              <a:spcBef>
                <a:spcPts val="0"/>
              </a:spcBef>
              <a:spcAft>
                <a:spcPts val="0"/>
              </a:spcAft>
              <a:buClr>
                <a:schemeClr val="dk1"/>
              </a:buClr>
              <a:buSzPts val="1100"/>
              <a:buFont typeface="Arial"/>
              <a:buNone/>
            </a:pPr>
            <a:r>
              <a:rPr lang="pt-BR" sz="1800">
                <a:solidFill>
                  <a:schemeClr val="dk1"/>
                </a:solidFill>
                <a:latin typeface="Open Sans"/>
                <a:ea typeface="Open Sans"/>
                <a:cs typeface="Open Sans"/>
                <a:sym typeface="Open Sans"/>
              </a:rPr>
              <a:t>                                                   </a:t>
            </a:r>
            <a:endParaRPr b="1" sz="1800">
              <a:latin typeface="Open Sans"/>
              <a:ea typeface="Open Sans"/>
              <a:cs typeface="Open Sans"/>
              <a:sym typeface="Open Sans"/>
            </a:endParaRPr>
          </a:p>
        </p:txBody>
      </p:sp>
    </p:spTree>
  </p:cSld>
  <p:clrMapOvr>
    <a:masterClrMapping/>
  </p:clrMapOvr>
</p:sld>
</file>

<file path=ppt/slides/slide6.xml><?xml version="1.0" encoding="utf-8"?>
<p:sld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p:cSld>
    <p:spTree>
      <p:nvGrpSpPr>
        <p:cNvPr id="99" name="Shape 99"/>
        <p:cNvGrpSpPr/>
        <p:nvPr/>
      </p:nvGrpSpPr>
      <p:grpSpPr>
        <a:xfrm>
          <a:off x="0" y="0"/>
          <a:ext cx="0" cy="0"/>
          <a:chOff x="0" y="0"/>
          <a:chExt cx="0" cy="0"/>
        </a:xfrm>
      </p:grpSpPr>
      <p:sp>
        <p:nvSpPr>
          <p:cNvPr id="100" name="Google Shape;100;p24"/>
          <p:cNvSpPr txBox="1"/>
          <p:nvPr/>
        </p:nvSpPr>
        <p:spPr>
          <a:xfrm>
            <a:off x="769450" y="587875"/>
            <a:ext cx="7676700" cy="5534400"/>
          </a:xfrm>
          <a:prstGeom prst="rect">
            <a:avLst/>
          </a:prstGeom>
          <a:noFill/>
          <a:ln>
            <a:noFill/>
          </a:ln>
        </p:spPr>
        <p:txBody>
          <a:bodyPr anchor="t" anchorCtr="0" bIns="91425" lIns="91425" rIns="91425" spcFirstLastPara="1" tIns="91425" wrap="square">
            <a:noAutofit/>
          </a:bodyPr>
          <a:lstStyle/>
          <a:p>
            <a:pPr algn="l" indent="0" lvl="0" marL="0" rtl="0">
              <a:spcBef>
                <a:spcPts val="0"/>
              </a:spcBef>
              <a:spcAft>
                <a:spcPts val="0"/>
              </a:spcAft>
              <a:buNone/>
            </a:pPr>
            <a:r>
              <a:rPr b="1" lang="pt-BR" sz="2400">
                <a:solidFill>
                  <a:schemeClr val="dk1"/>
                </a:solidFill>
                <a:latin typeface="Open Sans"/>
                <a:ea typeface="Open Sans"/>
                <a:cs typeface="Open Sans"/>
                <a:sym typeface="Open Sans"/>
              </a:rPr>
              <a:t>Rádio desabafo</a:t>
            </a:r>
            <a:endParaRPr b="1" sz="2400">
              <a:solidFill>
                <a:schemeClr val="dk1"/>
              </a:solidFill>
              <a:latin typeface="Open Sans"/>
              <a:ea typeface="Open Sans"/>
              <a:cs typeface="Open Sans"/>
              <a:sym typeface="Open Sans"/>
            </a:endParaRPr>
          </a:p>
          <a:p>
            <a:pPr algn="l" indent="0" lvl="0" marL="0" rtl="0">
              <a:spcBef>
                <a:spcPts val="0"/>
              </a:spcBef>
              <a:spcAft>
                <a:spcPts val="0"/>
              </a:spcAft>
              <a:buNone/>
            </a:pPr>
            <a:r>
              <a:t/>
            </a:r>
            <a:endParaRPr b="1" sz="24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None/>
            </a:pPr>
            <a:r>
              <a:rPr lang="pt-BR" sz="1800">
                <a:solidFill>
                  <a:schemeClr val="dk1"/>
                </a:solidFill>
                <a:latin typeface="Open Sans"/>
                <a:ea typeface="Open Sans"/>
                <a:cs typeface="Open Sans"/>
                <a:sym typeface="Open Sans"/>
              </a:rPr>
              <a:t>Que tal brincarmos de rádio? Alguns programas de rádio têm como objetivo ler cartas dos ouvintes que escrevem para reclamar de empresas, do governo ou mesmo de vizinhos. </a:t>
            </a:r>
            <a:endParaRPr sz="18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t/>
            </a:r>
            <a:endParaRPr sz="18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None/>
            </a:pPr>
            <a:r>
              <a:rPr lang="pt-BR" sz="1800">
                <a:solidFill>
                  <a:schemeClr val="dk1"/>
                </a:solidFill>
                <a:latin typeface="Open Sans"/>
                <a:ea typeface="Open Sans"/>
                <a:cs typeface="Open Sans"/>
                <a:sym typeface="Open Sans"/>
              </a:rPr>
              <a:t>Escolham um colega do grupo para ser o locutor que irá ler a carta. Ele deve lê-la com um tom alto para todos ouvir e preparar uma voz bem interessante.</a:t>
            </a:r>
            <a:endParaRPr sz="18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t/>
            </a:r>
            <a:endParaRPr sz="18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None/>
            </a:pPr>
            <a:r>
              <a:rPr lang="pt-BR" sz="1800">
                <a:solidFill>
                  <a:schemeClr val="dk1"/>
                </a:solidFill>
                <a:latin typeface="Open Sans"/>
                <a:ea typeface="Open Sans"/>
                <a:cs typeface="Open Sans"/>
                <a:sym typeface="Open Sans"/>
              </a:rPr>
              <a:t>O grupo precisa se preparar para fazer uma ótima leitura. Pensem em como deve ser feita a leitura, como deve ser moldada a voz do locutor, que ênfases devem ser dadas e recursos como pausas, emotividade na voz, etc. </a:t>
            </a:r>
            <a:endParaRPr sz="18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t/>
            </a:r>
            <a:endParaRPr sz="18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None/>
            </a:pPr>
            <a:r>
              <a:rPr lang="pt-BR" sz="1800">
                <a:solidFill>
                  <a:schemeClr val="dk1"/>
                </a:solidFill>
                <a:latin typeface="Open Sans"/>
                <a:ea typeface="Open Sans"/>
                <a:cs typeface="Open Sans"/>
                <a:sym typeface="Open Sans"/>
              </a:rPr>
              <a:t>Ensaiem algumas vezes para ser feita uma ótima apresentação. </a:t>
            </a:r>
            <a:endParaRPr sz="18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t/>
            </a:r>
            <a:endParaRPr sz="18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t/>
            </a:r>
            <a:endParaRPr sz="1800">
              <a:solidFill>
                <a:schemeClr val="dk1"/>
              </a:solidFill>
              <a:latin typeface="Open Sans"/>
              <a:ea typeface="Open Sans"/>
              <a:cs typeface="Open Sans"/>
              <a:sym typeface="Open Sans"/>
            </a:endParaRPr>
          </a:p>
        </p:txBody>
      </p:sp>
    </p:spTree>
  </p:cSld>
  <p:clrMapOvr>
    <a:masterClrMapping/>
  </p:clrMapOvr>
</p:sld>
</file>

<file path=ppt/slides/slide7.xml><?xml version="1.0" encoding="utf-8"?>
<p:sld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p:cSld>
    <p:spTree>
      <p:nvGrpSpPr>
        <p:cNvPr id="104" name="Shape 104"/>
        <p:cNvGrpSpPr/>
        <p:nvPr/>
      </p:nvGrpSpPr>
      <p:grpSpPr>
        <a:xfrm>
          <a:off x="0" y="0"/>
          <a:ext cx="0" cy="0"/>
          <a:chOff x="0" y="0"/>
          <a:chExt cx="0" cy="0"/>
        </a:xfrm>
      </p:grpSpPr>
      <p:sp>
        <p:nvSpPr>
          <p:cNvPr id="105" name="Google Shape;105;p25"/>
          <p:cNvSpPr txBox="1"/>
          <p:nvPr/>
        </p:nvSpPr>
        <p:spPr>
          <a:xfrm>
            <a:off x="769450" y="587875"/>
            <a:ext cx="7676700" cy="5384700"/>
          </a:xfrm>
          <a:prstGeom prst="rect">
            <a:avLst/>
          </a:prstGeom>
          <a:noFill/>
          <a:ln>
            <a:noFill/>
          </a:ln>
        </p:spPr>
        <p:txBody>
          <a:bodyPr anchor="t" anchorCtr="0" bIns="91425" lIns="91425" rIns="91425" spcFirstLastPara="1" tIns="91425" wrap="square">
            <a:noAutofit/>
          </a:bodyPr>
          <a:lstStyle/>
          <a:p>
            <a:pPr algn="l" indent="0" lvl="0" marL="0" rtl="0">
              <a:spcBef>
                <a:spcPts val="0"/>
              </a:spcBef>
              <a:spcAft>
                <a:spcPts val="0"/>
              </a:spcAft>
              <a:buNone/>
            </a:pPr>
            <a:r>
              <a:rPr b="1" lang="pt-BR" sz="2400">
                <a:solidFill>
                  <a:schemeClr val="dk1"/>
                </a:solidFill>
                <a:latin typeface="Open Sans"/>
                <a:ea typeface="Open Sans"/>
                <a:cs typeface="Open Sans"/>
                <a:sym typeface="Open Sans"/>
              </a:rPr>
              <a:t>Comparando textos </a:t>
            </a:r>
            <a:endParaRPr b="1" sz="2400">
              <a:solidFill>
                <a:schemeClr val="dk1"/>
              </a:solidFill>
              <a:latin typeface="Open Sans"/>
              <a:ea typeface="Open Sans"/>
              <a:cs typeface="Open Sans"/>
              <a:sym typeface="Open Sans"/>
            </a:endParaRPr>
          </a:p>
          <a:p>
            <a:pPr algn="l" indent="0" lvl="0" marL="0" rtl="0">
              <a:spcBef>
                <a:spcPts val="0"/>
              </a:spcBef>
              <a:spcAft>
                <a:spcPts val="0"/>
              </a:spcAft>
              <a:buNone/>
            </a:pPr>
            <a:r>
              <a:t/>
            </a:r>
            <a:endParaRPr b="1" sz="24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None/>
            </a:pPr>
            <a:r>
              <a:rPr lang="pt-BR" sz="1800">
                <a:solidFill>
                  <a:schemeClr val="dk1"/>
                </a:solidFill>
                <a:latin typeface="Open Sans"/>
                <a:ea typeface="Open Sans"/>
                <a:cs typeface="Open Sans"/>
                <a:sym typeface="Open Sans"/>
              </a:rPr>
              <a:t>Os textos lidos são iguais?</a:t>
            </a:r>
            <a:endParaRPr sz="18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None/>
            </a:pPr>
            <a:r>
              <a:rPr lang="pt-BR" sz="1800">
                <a:solidFill>
                  <a:schemeClr val="dk1"/>
                </a:solidFill>
                <a:latin typeface="Open Sans"/>
                <a:ea typeface="Open Sans"/>
                <a:cs typeface="Open Sans"/>
                <a:sym typeface="Open Sans"/>
              </a:rPr>
              <a:t>Algum deles é parecido com outro?</a:t>
            </a:r>
            <a:endParaRPr sz="18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t/>
            </a:r>
            <a:endParaRPr sz="18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None/>
            </a:pPr>
            <a:r>
              <a:rPr lang="pt-BR" sz="1800">
                <a:solidFill>
                  <a:schemeClr val="dk1"/>
                </a:solidFill>
                <a:latin typeface="Open Sans"/>
                <a:ea typeface="Open Sans"/>
                <a:cs typeface="Open Sans"/>
                <a:sym typeface="Open Sans"/>
              </a:rPr>
              <a:t>Agora os grupos que ficaram com textos parecidos vão sentar juntos formando um grupo maior.</a:t>
            </a:r>
            <a:endParaRPr sz="18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None/>
            </a:pPr>
            <a:r>
              <a:rPr lang="pt-BR" sz="1800">
                <a:solidFill>
                  <a:schemeClr val="dk1"/>
                </a:solidFill>
                <a:latin typeface="Open Sans"/>
                <a:ea typeface="Open Sans"/>
                <a:cs typeface="Open Sans"/>
                <a:sym typeface="Open Sans"/>
              </a:rPr>
              <a:t>Observem os dois textos e pensem:</a:t>
            </a:r>
            <a:endParaRPr sz="18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t/>
            </a:r>
            <a:endParaRPr sz="18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None/>
            </a:pPr>
            <a:r>
              <a:rPr lang="pt-BR" sz="1800">
                <a:solidFill>
                  <a:schemeClr val="dk1"/>
                </a:solidFill>
                <a:latin typeface="Open Sans"/>
                <a:ea typeface="Open Sans"/>
                <a:cs typeface="Open Sans"/>
                <a:sym typeface="Open Sans"/>
              </a:rPr>
              <a:t>O que esses textos têm em comum?</a:t>
            </a:r>
            <a:endParaRPr sz="18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None/>
            </a:pPr>
            <a:r>
              <a:rPr lang="pt-BR" sz="1800">
                <a:solidFill>
                  <a:schemeClr val="dk1"/>
                </a:solidFill>
                <a:latin typeface="Open Sans"/>
                <a:ea typeface="Open Sans"/>
                <a:cs typeface="Open Sans"/>
                <a:sym typeface="Open Sans"/>
              </a:rPr>
              <a:t>O que há de diferente entre esses dois textos?</a:t>
            </a:r>
            <a:endParaRPr sz="18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None/>
            </a:pPr>
            <a:r>
              <a:rPr lang="pt-BR" sz="1800">
                <a:solidFill>
                  <a:schemeClr val="dk1"/>
                </a:solidFill>
                <a:latin typeface="Open Sans"/>
                <a:ea typeface="Open Sans"/>
                <a:cs typeface="Open Sans"/>
                <a:sym typeface="Open Sans"/>
              </a:rPr>
              <a:t>Algum desses textos precisa ser aprimorado?</a:t>
            </a:r>
            <a:endParaRPr sz="18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None/>
            </a:pPr>
            <a:r>
              <a:rPr lang="pt-BR" sz="1800">
                <a:solidFill>
                  <a:schemeClr val="dk1"/>
                </a:solidFill>
                <a:latin typeface="Open Sans"/>
                <a:ea typeface="Open Sans"/>
                <a:cs typeface="Open Sans"/>
                <a:sym typeface="Open Sans"/>
              </a:rPr>
              <a:t>Que melhoria precisa ser feita nesse texto?</a:t>
            </a:r>
            <a:endParaRPr sz="1800">
              <a:solidFill>
                <a:schemeClr val="dk1"/>
              </a:solidFill>
              <a:latin typeface="Open Sans"/>
              <a:ea typeface="Open Sans"/>
              <a:cs typeface="Open Sans"/>
              <a:sym typeface="Open Sans"/>
            </a:endParaRPr>
          </a:p>
          <a:p>
            <a:pPr algn="l" indent="0" lvl="0" marL="0" rtl="0">
              <a:lnSpc>
                <a:spcPct val="115000"/>
              </a:lnSpc>
              <a:spcBef>
                <a:spcPts val="0"/>
              </a:spcBef>
              <a:spcAft>
                <a:spcPts val="0"/>
              </a:spcAft>
              <a:buNone/>
            </a:pPr>
            <a:r>
              <a:rPr lang="pt-BR" sz="1800">
                <a:solidFill>
                  <a:schemeClr val="dk1"/>
                </a:solidFill>
                <a:latin typeface="Open Sans"/>
                <a:ea typeface="Open Sans"/>
                <a:cs typeface="Open Sans"/>
                <a:sym typeface="Open Sans"/>
              </a:rPr>
              <a:t>Qual texto seria o ideal para ser enviado para a empresa?</a:t>
            </a:r>
            <a:endParaRPr sz="18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t/>
            </a:r>
            <a:endParaRPr sz="1800">
              <a:solidFill>
                <a:schemeClr val="dk1"/>
              </a:solidFill>
              <a:latin typeface="Open Sans"/>
              <a:ea typeface="Open Sans"/>
              <a:cs typeface="Open Sans"/>
              <a:sym typeface="Open Sans"/>
            </a:endParaRPr>
          </a:p>
          <a:p>
            <a:pPr algn="l" indent="0" lvl="0" marL="457200" rtl="0">
              <a:lnSpc>
                <a:spcPct val="115000"/>
              </a:lnSpc>
              <a:spcBef>
                <a:spcPts val="0"/>
              </a:spcBef>
              <a:spcAft>
                <a:spcPts val="0"/>
              </a:spcAft>
              <a:buNone/>
            </a:pPr>
            <a:r>
              <a:t/>
            </a:r>
            <a:endParaRPr sz="1800">
              <a:solidFill>
                <a:schemeClr val="dk1"/>
              </a:solidFill>
              <a:latin typeface="Open Sans"/>
              <a:ea typeface="Open Sans"/>
              <a:cs typeface="Open Sans"/>
              <a:sym typeface="Open Sans"/>
            </a:endParaRPr>
          </a:p>
        </p:txBody>
      </p:sp>
    </p:spTree>
  </p:cSld>
  <p:clrMapOvr>
    <a:masterClrMapping/>
  </p:clrMapOvr>
</p:sld>
</file>

<file path=ppt/slides/slide8.xml><?xml version="1.0" encoding="utf-8"?>
<p:sld xmlns:a="http://schemas.openxmlformats.org/drawingml/2006/main"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http://schemas.openxmlformats.org/presentationml/2006/main" xmlns:p14="http://schemas.microsoft.com/office/powerpoint/2010/main" xmlns:p15="http://schemas.microsoft.com/office/powerpoint/2012/main" xmlns:pvml="urn:schemas-microsoft-com:office:powerpoint" xmlns:r="http://schemas.openxmlformats.org/officeDocument/2006/relationships" xmlns:v="urn:schemas-microsoft-com:vml">
  <p:cSld>
    <p:spTree>
      <p:nvGrpSpPr>
        <p:cNvPr id="109" name="Shape 109"/>
        <p:cNvGrpSpPr/>
        <p:nvPr/>
      </p:nvGrpSpPr>
      <p:grpSpPr>
        <a:xfrm>
          <a:off x="0" y="0"/>
          <a:ext cx="0" cy="0"/>
          <a:chOff x="0" y="0"/>
          <a:chExt cx="0" cy="0"/>
        </a:xfrm>
      </p:grpSpPr>
      <p:sp>
        <p:nvSpPr>
          <p:cNvPr id="110" name="Google Shape;110;p26"/>
          <p:cNvSpPr txBox="1"/>
          <p:nvPr/>
        </p:nvSpPr>
        <p:spPr>
          <a:xfrm>
            <a:off x="769450" y="587875"/>
            <a:ext cx="7676700" cy="5459700"/>
          </a:xfrm>
          <a:prstGeom prst="rect">
            <a:avLst/>
          </a:prstGeom>
          <a:noFill/>
          <a:ln>
            <a:noFill/>
          </a:ln>
        </p:spPr>
        <p:txBody>
          <a:bodyPr anchor="t" anchorCtr="0" bIns="91425" lIns="91425" rIns="91425" spcFirstLastPara="1" tIns="91425" wrap="square">
            <a:noAutofit/>
          </a:bodyPr>
          <a:lstStyle/>
          <a:p>
            <a:pPr algn="l" indent="0" lvl="0" marL="457200" rtl="0">
              <a:lnSpc>
                <a:spcPct val="115000"/>
              </a:lnSpc>
              <a:spcBef>
                <a:spcPts val="0"/>
              </a:spcBef>
              <a:spcAft>
                <a:spcPts val="0"/>
              </a:spcAft>
              <a:buNone/>
            </a:pPr>
            <a:r>
              <a:rPr lang="pt-BR" sz="1800">
                <a:latin typeface="Open Sans"/>
                <a:ea typeface="Open Sans"/>
                <a:cs typeface="Open Sans"/>
                <a:sym typeface="Open Sans"/>
              </a:rPr>
              <a:t> </a:t>
            </a:r>
            <a:endParaRPr sz="1800">
              <a:latin typeface="Open Sans"/>
              <a:ea typeface="Open Sans"/>
              <a:cs typeface="Open Sans"/>
              <a:sym typeface="Open Sans"/>
            </a:endParaRPr>
          </a:p>
          <a:p>
            <a:pPr algn="l" indent="0" lvl="0" marL="0" rtl="0">
              <a:lnSpc>
                <a:spcPct val="138000"/>
              </a:lnSpc>
              <a:spcBef>
                <a:spcPts val="0"/>
              </a:spcBef>
              <a:spcAft>
                <a:spcPts val="0"/>
              </a:spcAft>
              <a:buClr>
                <a:schemeClr val="dk1"/>
              </a:buClr>
              <a:buSzPts val="1100"/>
              <a:buFont typeface="Arial"/>
              <a:buNone/>
            </a:pPr>
            <a:r>
              <a:rPr b="1" lang="pt-BR" sz="2400">
                <a:latin typeface="Open Sans"/>
                <a:ea typeface="Open Sans"/>
                <a:cs typeface="Open Sans"/>
                <a:sym typeface="Open Sans"/>
              </a:rPr>
              <a:t>Sistematização</a:t>
            </a:r>
            <a:r>
              <a:rPr b="1" lang="pt-BR" sz="2400">
                <a:latin typeface="Open Sans"/>
                <a:ea typeface="Open Sans"/>
                <a:cs typeface="Open Sans"/>
                <a:sym typeface="Open Sans"/>
              </a:rPr>
              <a:t> do que </a:t>
            </a:r>
            <a:r>
              <a:rPr b="1" lang="pt-BR" sz="2400">
                <a:latin typeface="Open Sans"/>
                <a:ea typeface="Open Sans"/>
                <a:cs typeface="Open Sans"/>
                <a:sym typeface="Open Sans"/>
              </a:rPr>
              <a:t>aprendemos</a:t>
            </a:r>
            <a:r>
              <a:rPr b="1" lang="pt-BR" sz="2400">
                <a:latin typeface="Open Sans"/>
                <a:ea typeface="Open Sans"/>
                <a:cs typeface="Open Sans"/>
                <a:sym typeface="Open Sans"/>
              </a:rPr>
              <a:t>:</a:t>
            </a:r>
            <a:endParaRPr b="1" sz="2400">
              <a:latin typeface="Open Sans"/>
              <a:ea typeface="Open Sans"/>
              <a:cs typeface="Open Sans"/>
              <a:sym typeface="Open Sans"/>
            </a:endParaRPr>
          </a:p>
          <a:p>
            <a:pPr algn="l" indent="0" lvl="0" marL="0" rtl="0">
              <a:lnSpc>
                <a:spcPct val="138000"/>
              </a:lnSpc>
              <a:spcBef>
                <a:spcPts val="0"/>
              </a:spcBef>
              <a:spcAft>
                <a:spcPts val="0"/>
              </a:spcAft>
              <a:buClr>
                <a:schemeClr val="dk1"/>
              </a:buClr>
              <a:buSzPts val="1100"/>
              <a:buFont typeface="Arial"/>
              <a:buNone/>
            </a:pPr>
            <a:r>
              <a:t/>
            </a:r>
            <a:endParaRPr sz="1800">
              <a:latin typeface="Open Sans"/>
              <a:ea typeface="Open Sans"/>
              <a:cs typeface="Open Sans"/>
              <a:sym typeface="Open Sans"/>
            </a:endParaRPr>
          </a:p>
          <a:p>
            <a:pPr algn="l" indent="-342900" lvl="0" marL="457200" rtl="0">
              <a:lnSpc>
                <a:spcPct val="138000"/>
              </a:lnSpc>
              <a:spcBef>
                <a:spcPts val="0"/>
              </a:spcBef>
              <a:spcAft>
                <a:spcPts val="0"/>
              </a:spcAft>
              <a:buSzPts val="1800"/>
              <a:buFont typeface="Open Sans"/>
              <a:buChar char="➢"/>
            </a:pPr>
            <a:r>
              <a:rPr lang="pt-BR" sz="1800">
                <a:latin typeface="Open Sans"/>
                <a:ea typeface="Open Sans"/>
                <a:cs typeface="Open Sans"/>
                <a:sym typeface="Open Sans"/>
              </a:rPr>
              <a:t>O que </a:t>
            </a:r>
            <a:r>
              <a:rPr lang="pt-BR" sz="1800">
                <a:latin typeface="Open Sans"/>
                <a:ea typeface="Open Sans"/>
                <a:cs typeface="Open Sans"/>
                <a:sym typeface="Open Sans"/>
              </a:rPr>
              <a:t>não</a:t>
            </a:r>
            <a:r>
              <a:rPr lang="pt-BR" sz="1800">
                <a:latin typeface="Open Sans"/>
                <a:ea typeface="Open Sans"/>
                <a:cs typeface="Open Sans"/>
                <a:sym typeface="Open Sans"/>
              </a:rPr>
              <a:t> pode faltar na carta de reclamação? </a:t>
            </a:r>
            <a:endParaRPr sz="1800">
              <a:latin typeface="Open Sans"/>
              <a:ea typeface="Open Sans"/>
              <a:cs typeface="Open Sans"/>
              <a:sym typeface="Open Sans"/>
            </a:endParaRPr>
          </a:p>
          <a:p>
            <a:pPr algn="l" indent="0" lvl="0" marL="457200" rtl="0">
              <a:lnSpc>
                <a:spcPct val="138000"/>
              </a:lnSpc>
              <a:spcBef>
                <a:spcPts val="0"/>
              </a:spcBef>
              <a:spcAft>
                <a:spcPts val="0"/>
              </a:spcAft>
              <a:buNone/>
            </a:pPr>
            <a:r>
              <a:t/>
            </a:r>
            <a:endParaRPr sz="1800">
              <a:latin typeface="Open Sans"/>
              <a:ea typeface="Open Sans"/>
              <a:cs typeface="Open Sans"/>
              <a:sym typeface="Open Sans"/>
            </a:endParaRPr>
          </a:p>
          <a:p>
            <a:pPr algn="l" indent="-342900" lvl="0" marL="457200" rtl="0">
              <a:lnSpc>
                <a:spcPct val="138000"/>
              </a:lnSpc>
              <a:spcBef>
                <a:spcPts val="0"/>
              </a:spcBef>
              <a:spcAft>
                <a:spcPts val="0"/>
              </a:spcAft>
              <a:buSzPts val="1800"/>
              <a:buFont typeface="Open Sans"/>
              <a:buChar char="➢"/>
            </a:pPr>
            <a:r>
              <a:rPr lang="pt-BR" sz="1800">
                <a:latin typeface="Open Sans"/>
                <a:ea typeface="Open Sans"/>
                <a:cs typeface="Open Sans"/>
                <a:sym typeface="Open Sans"/>
              </a:rPr>
              <a:t>O que é argumentar? Para que servem os argumentos?</a:t>
            </a:r>
            <a:endParaRPr sz="1800">
              <a:latin typeface="Open Sans"/>
              <a:ea typeface="Open Sans"/>
              <a:cs typeface="Open Sans"/>
              <a:sym typeface="Open Sans"/>
            </a:endParaRPr>
          </a:p>
          <a:p>
            <a:pPr algn="l" indent="0" lvl="0" marL="457200" rtl="0">
              <a:lnSpc>
                <a:spcPct val="138000"/>
              </a:lnSpc>
              <a:spcBef>
                <a:spcPts val="0"/>
              </a:spcBef>
              <a:spcAft>
                <a:spcPts val="0"/>
              </a:spcAft>
              <a:buNone/>
            </a:pPr>
            <a:r>
              <a:t/>
            </a:r>
            <a:endParaRPr sz="1800">
              <a:latin typeface="Open Sans"/>
              <a:ea typeface="Open Sans"/>
              <a:cs typeface="Open Sans"/>
              <a:sym typeface="Open Sans"/>
            </a:endParaRPr>
          </a:p>
          <a:p>
            <a:pPr algn="l" indent="-342900" lvl="0" marL="457200" rtl="0">
              <a:lnSpc>
                <a:spcPct val="138000"/>
              </a:lnSpc>
              <a:spcBef>
                <a:spcPts val="0"/>
              </a:spcBef>
              <a:spcAft>
                <a:spcPts val="0"/>
              </a:spcAft>
              <a:buSzPts val="1800"/>
              <a:buFont typeface="Open Sans"/>
              <a:buChar char="➢"/>
            </a:pPr>
            <a:r>
              <a:rPr lang="pt-BR" sz="1800">
                <a:latin typeface="Open Sans"/>
                <a:ea typeface="Open Sans"/>
                <a:cs typeface="Open Sans"/>
                <a:sym typeface="Open Sans"/>
              </a:rPr>
              <a:t>Que recursos podemos utilizar para que os textos fiquem mais “bem escritos”, evitando </a:t>
            </a:r>
            <a:r>
              <a:rPr lang="pt-BR" sz="1800">
                <a:latin typeface="Open Sans"/>
                <a:ea typeface="Open Sans"/>
                <a:cs typeface="Open Sans"/>
                <a:sym typeface="Open Sans"/>
              </a:rPr>
              <a:t>repetições</a:t>
            </a:r>
            <a:r>
              <a:rPr lang="pt-BR" sz="1800">
                <a:latin typeface="Open Sans"/>
                <a:ea typeface="Open Sans"/>
                <a:cs typeface="Open Sans"/>
                <a:sym typeface="Open Sans"/>
              </a:rPr>
              <a:t> desnecessárias?</a:t>
            </a:r>
            <a:endParaRPr i="1" sz="1800">
              <a:solidFill>
                <a:srgbClr val="222222"/>
              </a:solidFill>
              <a:latin typeface="Open Sans"/>
              <a:ea typeface="Open Sans"/>
              <a:cs typeface="Open Sans"/>
              <a:sym typeface="Open Sans"/>
            </a:endParaRPr>
          </a:p>
          <a:p>
            <a:pPr algn="l" indent="0" lvl="0" marL="914400" rtl="0">
              <a:lnSpc>
                <a:spcPct val="115000"/>
              </a:lnSpc>
              <a:spcBef>
                <a:spcPts val="0"/>
              </a:spcBef>
              <a:spcAft>
                <a:spcPts val="0"/>
              </a:spcAft>
              <a:buNone/>
            </a:pPr>
            <a:r>
              <a:t/>
            </a:r>
            <a:endParaRPr sz="1800">
              <a:latin typeface="Open Sans"/>
              <a:ea typeface="Open Sans"/>
              <a:cs typeface="Open Sans"/>
              <a:sym typeface="Open Sans"/>
            </a:endParaRPr>
          </a:p>
          <a:p>
            <a:pPr algn="l" indent="0" lvl="0" marL="457200" rtl="0">
              <a:lnSpc>
                <a:spcPct val="115000"/>
              </a:lnSpc>
              <a:spcBef>
                <a:spcPts val="0"/>
              </a:spcBef>
              <a:spcAft>
                <a:spcPts val="0"/>
              </a:spcAft>
              <a:buNone/>
            </a:pPr>
            <a:r>
              <a:t/>
            </a:r>
            <a:endParaRPr sz="1800">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xsi="http://www.w3.org/2001/XMLSchema-instance"/>
</file>